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0" r:id="rId2"/>
    <p:sldId id="262" r:id="rId3"/>
    <p:sldId id="258" r:id="rId4"/>
    <p:sldId id="259" r:id="rId5"/>
    <p:sldId id="264" r:id="rId6"/>
    <p:sldId id="263" r:id="rId7"/>
    <p:sldId id="256" r:id="rId8"/>
    <p:sldId id="257"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880" autoAdjust="0"/>
  </p:normalViewPr>
  <p:slideViewPr>
    <p:cSldViewPr>
      <p:cViewPr varScale="1">
        <p:scale>
          <a:sx n="62" d="100"/>
          <a:sy n="62" d="100"/>
        </p:scale>
        <p:origin x="-169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85F59-C513-4C02-A0DB-089CA77F8FB9}" type="datetimeFigureOut">
              <a:rPr lang="en-US" smtClean="0"/>
              <a:pPr/>
              <a:t>6/1/2010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141650-64B9-4583-8B07-924A3A6B49C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77C977B7-0E75-4021-BAFC-FAF5E4BB6780}" type="slidenum">
              <a:rPr lang="en-US" smtClean="0"/>
              <a:pPr/>
              <a:t>1</a:t>
            </a:fld>
            <a:endParaRPr lang="en-US" smtClean="0"/>
          </a:p>
        </p:txBody>
      </p:sp>
      <p:sp>
        <p:nvSpPr>
          <p:cNvPr id="187395" name="Rectangle 2"/>
          <p:cNvSpPr>
            <a:spLocks noGrp="1" noRot="1" noChangeAspect="1" noChangeArrowheads="1" noTextEdit="1"/>
          </p:cNvSpPr>
          <p:nvPr>
            <p:ph type="sldImg"/>
          </p:nvPr>
        </p:nvSpPr>
        <p:spPr>
          <a:xfrm>
            <a:off x="1146175" y="687388"/>
            <a:ext cx="4570413" cy="3427412"/>
          </a:xfrm>
          <a:ln/>
        </p:spPr>
      </p:sp>
      <p:sp>
        <p:nvSpPr>
          <p:cNvPr id="187396" name="Rectangle 3"/>
          <p:cNvSpPr>
            <a:spLocks noGrp="1" noChangeArrowheads="1"/>
          </p:cNvSpPr>
          <p:nvPr>
            <p:ph type="body" idx="1"/>
          </p:nvPr>
        </p:nvSpPr>
        <p:spPr>
          <a:xfrm>
            <a:off x="685800" y="4343400"/>
            <a:ext cx="5486400" cy="4113213"/>
          </a:xfrm>
          <a:noFill/>
          <a:ln/>
        </p:spPr>
        <p:txBody>
          <a:bodyPr/>
          <a:lstStyle/>
          <a:p>
            <a:pPr eaLnBrk="1" hangingPunct="1">
              <a:lnSpc>
                <a:spcPct val="90000"/>
              </a:lnSpc>
            </a:pPr>
            <a:r>
              <a:rPr lang="en-US" sz="1000" dirty="0" smtClean="0"/>
              <a:t>This presentation covers 2010/11 Amendments to the Laws of the Game, which should be incorporated in all pre-season training events. The changes to the laws and the other </a:t>
            </a:r>
            <a:r>
              <a:rPr lang="en-US" sz="1000" smtClean="0"/>
              <a:t>amendments should </a:t>
            </a:r>
            <a:r>
              <a:rPr lang="en-US" sz="1000" dirty="0" smtClean="0"/>
              <a:t>be implemented for the 2010 season. </a:t>
            </a:r>
          </a:p>
          <a:p>
            <a:pPr eaLnBrk="1" hangingPunct="1">
              <a:lnSpc>
                <a:spcPct val="90000"/>
              </a:lnSpc>
            </a:pPr>
            <a:endParaRPr lang="en-US" sz="1000" dirty="0" smtClean="0"/>
          </a:p>
          <a:p>
            <a:pPr eaLnBrk="1" hangingPunct="1">
              <a:lnSpc>
                <a:spcPct val="90000"/>
              </a:lnSpc>
              <a:buFontTx/>
              <a:buChar char="•"/>
            </a:pPr>
            <a:endParaRPr lang="en-US" sz="1000" dirty="0" smtClean="0"/>
          </a:p>
          <a:p>
            <a:pPr eaLnBrk="1" hangingPunct="1">
              <a:lnSpc>
                <a:spcPct val="90000"/>
              </a:lnSpc>
            </a:pPr>
            <a:r>
              <a:rPr lang="en-US" sz="1000" b="1" i="1" u="sng" dirty="0" smtClean="0"/>
              <a:t>Instructors are not permitted to modify or change this power point presentation.</a:t>
            </a:r>
          </a:p>
          <a:p>
            <a:pPr eaLnBrk="1" hangingPunct="1">
              <a:lnSpc>
                <a:spcPct val="90000"/>
              </a:lnSpc>
            </a:pPr>
            <a:endParaRPr lang="en-US" sz="1000" b="1" i="1" u="sng" dirty="0" smtClean="0"/>
          </a:p>
          <a:p>
            <a:pPr eaLnBrk="1" hangingPunct="1">
              <a:lnSpc>
                <a:spcPct val="90000"/>
              </a:lnSpc>
              <a:buFontTx/>
              <a:buChar char="•"/>
            </a:pPr>
            <a:r>
              <a:rPr lang="en-US" sz="1000" i="1" dirty="0" smtClean="0"/>
              <a:t>Any questions regarding the content of this presentation or its use should be directed to:</a:t>
            </a:r>
          </a:p>
          <a:p>
            <a:pPr eaLnBrk="1" hangingPunct="1">
              <a:lnSpc>
                <a:spcPct val="90000"/>
              </a:lnSpc>
            </a:pPr>
            <a:r>
              <a:rPr lang="en-US" sz="1000" i="1" dirty="0" smtClean="0"/>
              <a:t>Joe Guest</a:t>
            </a:r>
          </a:p>
          <a:p>
            <a:pPr eaLnBrk="1" hangingPunct="1">
              <a:lnSpc>
                <a:spcPct val="90000"/>
              </a:lnSpc>
            </a:pPr>
            <a:r>
              <a:rPr lang="en-US" sz="1000" i="1" dirty="0" smtClean="0"/>
              <a:t>Director of Refereeing</a:t>
            </a:r>
          </a:p>
          <a:p>
            <a:pPr eaLnBrk="1" hangingPunct="1">
              <a:lnSpc>
                <a:spcPct val="90000"/>
              </a:lnSpc>
            </a:pPr>
            <a:r>
              <a:rPr lang="en-US" sz="1000" i="1" dirty="0" smtClean="0"/>
              <a:t>Canadian Soccer Association</a:t>
            </a:r>
          </a:p>
          <a:p>
            <a:pPr eaLnBrk="1" hangingPunct="1">
              <a:lnSpc>
                <a:spcPct val="90000"/>
              </a:lnSpc>
            </a:pPr>
            <a:r>
              <a:rPr lang="en-US" sz="1000" i="1" dirty="0" smtClean="0"/>
              <a:t>=========================</a:t>
            </a:r>
          </a:p>
          <a:p>
            <a:pPr eaLnBrk="1" hangingPunct="1">
              <a:lnSpc>
                <a:spcPct val="90000"/>
              </a:lnSpc>
            </a:pPr>
            <a:endParaRPr lang="en-US" sz="10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A141650-64B9-4583-8B07-924A3A6B49C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baseline="0" dirty="0" smtClean="0">
                <a:solidFill>
                  <a:schemeClr val="tx1"/>
                </a:solidFill>
                <a:latin typeface="+mn-lt"/>
                <a:ea typeface="+mn-ea"/>
                <a:cs typeface="+mn-cs"/>
              </a:rPr>
              <a:t>Reason</a:t>
            </a:r>
          </a:p>
          <a:p>
            <a:r>
              <a:rPr lang="en-US" sz="1200" kern="1200" baseline="0" dirty="0" smtClean="0">
                <a:solidFill>
                  <a:schemeClr val="tx1"/>
                </a:solidFill>
                <a:latin typeface="+mn-lt"/>
                <a:ea typeface="+mn-ea"/>
                <a:cs typeface="+mn-cs"/>
              </a:rPr>
              <a:t>The current definition requires clarification in order to indicate that</a:t>
            </a:r>
          </a:p>
          <a:p>
            <a:r>
              <a:rPr lang="en-US" sz="1200" kern="1200" baseline="0" dirty="0" smtClean="0">
                <a:solidFill>
                  <a:schemeClr val="tx1"/>
                </a:solidFill>
                <a:latin typeface="+mn-lt"/>
                <a:ea typeface="+mn-ea"/>
                <a:cs typeface="+mn-cs"/>
              </a:rPr>
              <a:t>goalposts of any other shape are not permitted.</a:t>
            </a:r>
            <a:endParaRPr lang="en-US" dirty="0"/>
          </a:p>
        </p:txBody>
      </p:sp>
      <p:sp>
        <p:nvSpPr>
          <p:cNvPr id="4" name="Slide Number Placeholder 3"/>
          <p:cNvSpPr>
            <a:spLocks noGrp="1"/>
          </p:cNvSpPr>
          <p:nvPr>
            <p:ph type="sldNum" sz="quarter" idx="10"/>
          </p:nvPr>
        </p:nvSpPr>
        <p:spPr/>
        <p:txBody>
          <a:bodyPr/>
          <a:lstStyle/>
          <a:p>
            <a:fld id="{4A141650-64B9-4583-8B07-924A3A6B49C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baseline="0" dirty="0" smtClean="0">
                <a:solidFill>
                  <a:schemeClr val="tx1"/>
                </a:solidFill>
                <a:latin typeface="+mn-lt"/>
                <a:ea typeface="+mn-ea"/>
                <a:cs typeface="+mn-cs"/>
              </a:rPr>
              <a:t>Reason</a:t>
            </a:r>
          </a:p>
          <a:p>
            <a:r>
              <a:rPr lang="en-US" sz="1200" kern="1200" baseline="0" dirty="0" smtClean="0">
                <a:solidFill>
                  <a:schemeClr val="tx1"/>
                </a:solidFill>
                <a:latin typeface="+mn-lt"/>
                <a:ea typeface="+mn-ea"/>
                <a:cs typeface="+mn-cs"/>
              </a:rPr>
              <a:t>In view of an increasing trend in players feinting to take a penalty kick to deceive the goalkeeper, it is necessary to clarify what is permitted and what action the referee must take in the event of an infringement.</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Please NOTE </a:t>
            </a:r>
            <a:r>
              <a:rPr lang="en-US" sz="1200" b="0" kern="1200" baseline="0" dirty="0" smtClean="0">
                <a:solidFill>
                  <a:schemeClr val="tx1"/>
                </a:solidFill>
                <a:latin typeface="+mn-lt"/>
                <a:ea typeface="+mn-ea"/>
                <a:cs typeface="+mn-cs"/>
              </a:rPr>
              <a:t> The restart in this case will be as follows:</a:t>
            </a:r>
          </a:p>
          <a:p>
            <a:r>
              <a:rPr lang="en-US" sz="1200" b="0" kern="1200" baseline="0" dirty="0" smtClean="0">
                <a:solidFill>
                  <a:schemeClr val="tx1"/>
                </a:solidFill>
                <a:latin typeface="+mn-lt"/>
                <a:ea typeface="+mn-ea"/>
                <a:cs typeface="+mn-cs"/>
              </a:rPr>
              <a:t>The referee will allow the kick to be taken, if the ball enters the goal the kicker is cautioned and the penalty kick is retaken, if the ball does not enter the goal the referee stops play, cautions the kicker and restarts with an indirect free kick to the defending team from the place where the infringement occurred.</a:t>
            </a:r>
          </a:p>
          <a:p>
            <a:endParaRPr lang="en-US" sz="1200" b="0" kern="1200" baseline="0" dirty="0" smtClean="0">
              <a:solidFill>
                <a:schemeClr val="tx1"/>
              </a:solidFill>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4A141650-64B9-4583-8B07-924A3A6B49C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Here are the clips FIFA are using to demonstrate what is and isn’t acceptable</a:t>
            </a:r>
            <a:endParaRPr lang="en-GB" dirty="0"/>
          </a:p>
        </p:txBody>
      </p:sp>
      <p:sp>
        <p:nvSpPr>
          <p:cNvPr id="4" name="Slide Number Placeholder 3"/>
          <p:cNvSpPr>
            <a:spLocks noGrp="1"/>
          </p:cNvSpPr>
          <p:nvPr>
            <p:ph type="sldNum" sz="quarter" idx="10"/>
          </p:nvPr>
        </p:nvSpPr>
        <p:spPr/>
        <p:txBody>
          <a:bodyPr/>
          <a:lstStyle/>
          <a:p>
            <a:fld id="{4A141650-64B9-4583-8B07-924A3A6B49C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baseline="0" dirty="0" smtClean="0">
                <a:solidFill>
                  <a:schemeClr val="tx1"/>
                </a:solidFill>
                <a:latin typeface="+mn-lt"/>
                <a:ea typeface="+mn-ea"/>
                <a:cs typeface="+mn-cs"/>
              </a:rPr>
              <a:t>Reason</a:t>
            </a:r>
          </a:p>
          <a:p>
            <a:r>
              <a:rPr lang="en-US" sz="1200" b="0" kern="1200" baseline="0" dirty="0" smtClean="0">
                <a:solidFill>
                  <a:schemeClr val="tx1"/>
                </a:solidFill>
                <a:latin typeface="+mn-lt"/>
                <a:ea typeface="+mn-ea"/>
                <a:cs typeface="+mn-cs"/>
              </a:rPr>
              <a:t>It is considered that the scope of the fourth official’s duty to assist the referee should be extended to allow him to offer support and advice not only in the limited number of situations covered under the existing Laws of the Game.</a:t>
            </a:r>
          </a:p>
          <a:p>
            <a:endParaRPr lang="en-US" b="1" dirty="0"/>
          </a:p>
        </p:txBody>
      </p:sp>
      <p:sp>
        <p:nvSpPr>
          <p:cNvPr id="4" name="Slide Number Placeholder 3"/>
          <p:cNvSpPr>
            <a:spLocks noGrp="1"/>
          </p:cNvSpPr>
          <p:nvPr>
            <p:ph type="sldNum" sz="quarter" idx="10"/>
          </p:nvPr>
        </p:nvSpPr>
        <p:spPr/>
        <p:txBody>
          <a:bodyPr/>
          <a:lstStyle/>
          <a:p>
            <a:fld id="{4A141650-64B9-4583-8B07-924A3A6B49C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baseline="0" dirty="0" smtClean="0">
                <a:solidFill>
                  <a:schemeClr val="tx1"/>
                </a:solidFill>
                <a:latin typeface="+mn-lt"/>
                <a:ea typeface="+mn-ea"/>
                <a:cs typeface="+mn-cs"/>
              </a:rPr>
              <a:t>Reason</a:t>
            </a:r>
          </a:p>
          <a:p>
            <a:r>
              <a:rPr lang="en-US" sz="1200" kern="1200" baseline="0" dirty="0" smtClean="0">
                <a:solidFill>
                  <a:schemeClr val="tx1"/>
                </a:solidFill>
                <a:latin typeface="+mn-lt"/>
                <a:ea typeface="+mn-ea"/>
                <a:cs typeface="+mn-cs"/>
              </a:rPr>
              <a:t>It is considered unfair that players of the same team who collide are</a:t>
            </a:r>
          </a:p>
          <a:p>
            <a:r>
              <a:rPr lang="en-US" sz="1200" kern="1200" baseline="0" dirty="0" smtClean="0">
                <a:solidFill>
                  <a:schemeClr val="tx1"/>
                </a:solidFill>
                <a:latin typeface="+mn-lt"/>
                <a:ea typeface="+mn-ea"/>
                <a:cs typeface="+mn-cs"/>
              </a:rPr>
              <a:t>currently required to leave the field of play to receive treatment leaving</a:t>
            </a:r>
          </a:p>
          <a:p>
            <a:r>
              <a:rPr lang="en-US" sz="1200" kern="1200" baseline="0" dirty="0" smtClean="0">
                <a:solidFill>
                  <a:schemeClr val="tx1"/>
                </a:solidFill>
                <a:latin typeface="+mn-lt"/>
                <a:ea typeface="+mn-ea"/>
                <a:cs typeface="+mn-cs"/>
              </a:rPr>
              <a:t>the team concerned at a numerical disadvantage.</a:t>
            </a:r>
            <a:endParaRPr lang="en-US" dirty="0"/>
          </a:p>
        </p:txBody>
      </p:sp>
      <p:sp>
        <p:nvSpPr>
          <p:cNvPr id="4" name="Slide Number Placeholder 3"/>
          <p:cNvSpPr>
            <a:spLocks noGrp="1"/>
          </p:cNvSpPr>
          <p:nvPr>
            <p:ph type="sldNum" sz="quarter" idx="10"/>
          </p:nvPr>
        </p:nvSpPr>
        <p:spPr/>
        <p:txBody>
          <a:bodyPr/>
          <a:lstStyle/>
          <a:p>
            <a:fld id="{4A141650-64B9-4583-8B07-924A3A6B49C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baseline="0" dirty="0" smtClean="0">
                <a:solidFill>
                  <a:schemeClr val="tx1"/>
                </a:solidFill>
                <a:latin typeface="+mn-lt"/>
                <a:ea typeface="+mn-ea"/>
                <a:cs typeface="+mn-cs"/>
              </a:rPr>
              <a:t>Reason</a:t>
            </a:r>
          </a:p>
          <a:p>
            <a:r>
              <a:rPr lang="en-US" sz="1200" kern="1200" baseline="0" dirty="0" smtClean="0">
                <a:solidFill>
                  <a:schemeClr val="tx1"/>
                </a:solidFill>
                <a:latin typeface="+mn-lt"/>
                <a:ea typeface="+mn-ea"/>
                <a:cs typeface="+mn-cs"/>
              </a:rPr>
              <a:t>Stretcher-bearers’ mandatory entry onto the field of play for all injuries</a:t>
            </a:r>
          </a:p>
          <a:p>
            <a:r>
              <a:rPr lang="en-US" sz="1200" kern="1200" baseline="0" dirty="0" smtClean="0">
                <a:solidFill>
                  <a:schemeClr val="tx1"/>
                </a:solidFill>
                <a:latin typeface="+mn-lt"/>
                <a:ea typeface="+mn-ea"/>
                <a:cs typeface="+mn-cs"/>
              </a:rPr>
              <a:t>where a doctor is requested frequently causes unnecessary disruption</a:t>
            </a:r>
          </a:p>
          <a:p>
            <a:r>
              <a:rPr lang="en-US" sz="1200" kern="1200" baseline="0" dirty="0" smtClean="0">
                <a:solidFill>
                  <a:schemeClr val="tx1"/>
                </a:solidFill>
                <a:latin typeface="+mn-lt"/>
                <a:ea typeface="+mn-ea"/>
                <a:cs typeface="+mn-cs"/>
              </a:rPr>
              <a:t>to the game.</a:t>
            </a:r>
            <a:endParaRPr lang="en-US" dirty="0"/>
          </a:p>
        </p:txBody>
      </p:sp>
      <p:sp>
        <p:nvSpPr>
          <p:cNvPr id="4" name="Slide Number Placeholder 3"/>
          <p:cNvSpPr>
            <a:spLocks noGrp="1"/>
          </p:cNvSpPr>
          <p:nvPr>
            <p:ph type="sldNum" sz="quarter" idx="10"/>
          </p:nvPr>
        </p:nvSpPr>
        <p:spPr/>
        <p:txBody>
          <a:bodyPr/>
          <a:lstStyle/>
          <a:p>
            <a:fld id="{4A141650-64B9-4583-8B07-924A3A6B49C1}"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EF6AF0-F692-4EDA-8B47-4E965EA1DF13}" type="datetimeFigureOut">
              <a:rPr lang="en-US" smtClean="0"/>
              <a:pPr/>
              <a:t>6/1/2010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DF612-3E7D-435C-A18A-A4CE130272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EF6AF0-F692-4EDA-8B47-4E965EA1DF13}" type="datetimeFigureOut">
              <a:rPr lang="en-US" smtClean="0"/>
              <a:pPr/>
              <a:t>6/1/2010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DF612-3E7D-435C-A18A-A4CE130272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EF6AF0-F692-4EDA-8B47-4E965EA1DF13}" type="datetimeFigureOut">
              <a:rPr lang="en-US" smtClean="0"/>
              <a:pPr/>
              <a:t>6/1/2010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DF612-3E7D-435C-A18A-A4CE130272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EF6AF0-F692-4EDA-8B47-4E965EA1DF13}" type="datetimeFigureOut">
              <a:rPr lang="en-US" smtClean="0"/>
              <a:pPr/>
              <a:t>6/1/2010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DF612-3E7D-435C-A18A-A4CE130272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EF6AF0-F692-4EDA-8B47-4E965EA1DF13}" type="datetimeFigureOut">
              <a:rPr lang="en-US" smtClean="0"/>
              <a:pPr/>
              <a:t>6/1/2010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DF612-3E7D-435C-A18A-A4CE130272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EF6AF0-F692-4EDA-8B47-4E965EA1DF13}" type="datetimeFigureOut">
              <a:rPr lang="en-US" smtClean="0"/>
              <a:pPr/>
              <a:t>6/1/2010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8DF612-3E7D-435C-A18A-A4CE1302722B}" type="slidenum">
              <a:rPr lang="en-US" smtClean="0"/>
              <a:pPr/>
              <a:t>‹#›</a:t>
            </a:fld>
            <a:endParaRPr lang="en-US"/>
          </a:p>
        </p:txBody>
      </p:sp>
      <p:pic>
        <p:nvPicPr>
          <p:cNvPr id="8" name="Picture 8" descr="powerpoint_header_v2"/>
          <p:cNvPicPr>
            <a:picLocks noChangeAspect="1" noChangeArrowheads="1"/>
          </p:cNvPicPr>
          <p:nvPr userDrawn="1"/>
        </p:nvPicPr>
        <p:blipFill>
          <a:blip r:embed="rId2" cstate="print"/>
          <a:srcRect/>
          <a:stretch>
            <a:fillRect/>
          </a:stretch>
        </p:blipFill>
        <p:spPr bwMode="auto">
          <a:xfrm>
            <a:off x="0" y="0"/>
            <a:ext cx="9144000" cy="1262063"/>
          </a:xfrm>
          <a:prstGeom prst="rect">
            <a:avLst/>
          </a:prstGeom>
          <a:noFill/>
        </p:spPr>
      </p:pic>
      <p:sp>
        <p:nvSpPr>
          <p:cNvPr id="9" name="Rectangle 7"/>
          <p:cNvSpPr>
            <a:spLocks noChangeArrowheads="1"/>
          </p:cNvSpPr>
          <p:nvPr userDrawn="1"/>
        </p:nvSpPr>
        <p:spPr bwMode="auto">
          <a:xfrm>
            <a:off x="107950" y="1341438"/>
            <a:ext cx="8928100" cy="5400675"/>
          </a:xfrm>
          <a:prstGeom prst="rect">
            <a:avLst/>
          </a:prstGeom>
          <a:noFill/>
          <a:ln w="28575">
            <a:solidFill>
              <a:schemeClr val="tx1"/>
            </a:solidFill>
            <a:miter lim="800000"/>
            <a:headEnd/>
            <a:tailEnd/>
          </a:ln>
          <a:effectLst/>
        </p:spPr>
        <p:txBody>
          <a:bodyPr wrap="none" anchor="ct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EF6AF0-F692-4EDA-8B47-4E965EA1DF13}" type="datetimeFigureOut">
              <a:rPr lang="en-US" smtClean="0"/>
              <a:pPr/>
              <a:t>6/1/2010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8DF612-3E7D-435C-A18A-A4CE130272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EF6AF0-F692-4EDA-8B47-4E965EA1DF13}" type="datetimeFigureOut">
              <a:rPr lang="en-US" smtClean="0"/>
              <a:pPr/>
              <a:t>6/1/2010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8DF612-3E7D-435C-A18A-A4CE130272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EF6AF0-F692-4EDA-8B47-4E965EA1DF13}" type="datetimeFigureOut">
              <a:rPr lang="en-US" smtClean="0"/>
              <a:pPr/>
              <a:t>6/1/2010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8DF612-3E7D-435C-A18A-A4CE130272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EF6AF0-F692-4EDA-8B47-4E965EA1DF13}" type="datetimeFigureOut">
              <a:rPr lang="en-US" smtClean="0"/>
              <a:pPr/>
              <a:t>6/1/2010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8DF612-3E7D-435C-A18A-A4CE130272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EF6AF0-F692-4EDA-8B47-4E965EA1DF13}" type="datetimeFigureOut">
              <a:rPr lang="en-US" smtClean="0"/>
              <a:pPr/>
              <a:t>6/1/2010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8DF612-3E7D-435C-A18A-A4CE130272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EF6AF0-F692-4EDA-8B47-4E965EA1DF13}" type="datetimeFigureOut">
              <a:rPr lang="en-US" smtClean="0"/>
              <a:pPr/>
              <a:t>6/1/2010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8DF612-3E7D-435C-A18A-A4CE1302722B}" type="slidenum">
              <a:rPr lang="en-US" smtClean="0"/>
              <a:pPr/>
              <a:t>‹#›</a:t>
            </a:fld>
            <a:endParaRPr lang="en-US"/>
          </a:p>
        </p:txBody>
      </p:sp>
      <p:pic>
        <p:nvPicPr>
          <p:cNvPr id="7" name="Picture 8" descr="powerpoint_header_v2"/>
          <p:cNvPicPr>
            <a:picLocks noChangeAspect="1" noChangeArrowheads="1"/>
          </p:cNvPicPr>
          <p:nvPr userDrawn="1"/>
        </p:nvPicPr>
        <p:blipFill>
          <a:blip r:embed="rId13" cstate="print"/>
          <a:srcRect/>
          <a:stretch>
            <a:fillRect/>
          </a:stretch>
        </p:blipFill>
        <p:spPr bwMode="auto">
          <a:xfrm>
            <a:off x="0" y="0"/>
            <a:ext cx="9144000" cy="1262063"/>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Feinting%20decision.wmv"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ctrTitle"/>
          </p:nvPr>
        </p:nvSpPr>
        <p:spPr/>
        <p:txBody>
          <a:bodyPr/>
          <a:lstStyle/>
          <a:p>
            <a:pPr eaLnBrk="1" hangingPunct="1"/>
            <a:endParaRPr lang="en-US" smtClean="0"/>
          </a:p>
        </p:txBody>
      </p:sp>
      <p:sp>
        <p:nvSpPr>
          <p:cNvPr id="87043" name="Rectangle 3"/>
          <p:cNvSpPr>
            <a:spLocks noGrp="1" noChangeArrowheads="1"/>
          </p:cNvSpPr>
          <p:nvPr>
            <p:ph type="subTitle" idx="1"/>
          </p:nvPr>
        </p:nvSpPr>
        <p:spPr/>
        <p:txBody>
          <a:bodyPr/>
          <a:lstStyle/>
          <a:p>
            <a:pPr eaLnBrk="1" hangingPunct="1"/>
            <a:endParaRPr lang="en-US" smtClean="0"/>
          </a:p>
        </p:txBody>
      </p:sp>
      <p:pic>
        <p:nvPicPr>
          <p:cNvPr id="87044" name="Picture 4" descr="front_pag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GB" sz="4800" b="1" dirty="0" smtClean="0"/>
              <a:t>Laws of the Game 2010</a:t>
            </a:r>
            <a:endParaRPr lang="en-GB" sz="4800" b="1" dirty="0"/>
          </a:p>
        </p:txBody>
      </p:sp>
      <p:sp>
        <p:nvSpPr>
          <p:cNvPr id="6" name="Subtitle 5"/>
          <p:cNvSpPr>
            <a:spLocks noGrp="1"/>
          </p:cNvSpPr>
          <p:nvPr>
            <p:ph type="subTitle" idx="1"/>
          </p:nvPr>
        </p:nvSpPr>
        <p:spPr/>
        <p:txBody>
          <a:bodyPr/>
          <a:lstStyle/>
          <a:p>
            <a:r>
              <a:rPr lang="en-US" dirty="0" smtClean="0"/>
              <a:t>Effective 1 June 2010</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1143000"/>
          </a:xfrm>
        </p:spPr>
        <p:txBody>
          <a:bodyPr/>
          <a:lstStyle/>
          <a:p>
            <a:r>
              <a:rPr lang="en-US" dirty="0" smtClean="0">
                <a:solidFill>
                  <a:schemeClr val="bg1"/>
                </a:solidFill>
              </a:rPr>
              <a:t>Law 1</a:t>
            </a:r>
            <a:endParaRPr lang="en-US" dirty="0">
              <a:solidFill>
                <a:schemeClr val="bg1"/>
              </a:solidFill>
            </a:endParaRPr>
          </a:p>
        </p:txBody>
      </p:sp>
      <p:sp>
        <p:nvSpPr>
          <p:cNvPr id="3" name="Content Placeholder 2"/>
          <p:cNvSpPr>
            <a:spLocks noGrp="1"/>
          </p:cNvSpPr>
          <p:nvPr>
            <p:ph sz="half" idx="1"/>
          </p:nvPr>
        </p:nvSpPr>
        <p:spPr>
          <a:solidFill>
            <a:srgbClr val="FFFF00"/>
          </a:solidFill>
        </p:spPr>
        <p:txBody>
          <a:bodyPr>
            <a:normAutofit/>
          </a:bodyPr>
          <a:lstStyle/>
          <a:p>
            <a:pPr>
              <a:spcBef>
                <a:spcPts val="0"/>
              </a:spcBef>
              <a:buNone/>
            </a:pPr>
            <a:r>
              <a:rPr lang="en-US" b="1" dirty="0" smtClean="0"/>
              <a:t>Present Text</a:t>
            </a:r>
          </a:p>
          <a:p>
            <a:pPr>
              <a:spcBef>
                <a:spcPts val="0"/>
              </a:spcBef>
              <a:buNone/>
            </a:pPr>
            <a:r>
              <a:rPr lang="en-US" dirty="0" smtClean="0"/>
              <a:t>The </a:t>
            </a:r>
            <a:r>
              <a:rPr lang="en-US" dirty="0"/>
              <a:t>goalposts </a:t>
            </a:r>
            <a:r>
              <a:rPr lang="en-US" dirty="0" smtClean="0"/>
              <a:t>and</a:t>
            </a:r>
          </a:p>
          <a:p>
            <a:pPr>
              <a:spcBef>
                <a:spcPts val="0"/>
              </a:spcBef>
              <a:buNone/>
            </a:pPr>
            <a:r>
              <a:rPr lang="en-US" dirty="0"/>
              <a:t>c</a:t>
            </a:r>
            <a:r>
              <a:rPr lang="en-US" dirty="0" smtClean="0"/>
              <a:t>rossbar must </a:t>
            </a:r>
            <a:r>
              <a:rPr lang="en-US" dirty="0"/>
              <a:t>be made </a:t>
            </a:r>
            <a:r>
              <a:rPr lang="en-US" dirty="0" smtClean="0"/>
              <a:t>of</a:t>
            </a:r>
          </a:p>
          <a:p>
            <a:pPr>
              <a:spcBef>
                <a:spcPts val="0"/>
              </a:spcBef>
              <a:buNone/>
            </a:pPr>
            <a:r>
              <a:rPr lang="en-US" dirty="0"/>
              <a:t>w</a:t>
            </a:r>
            <a:r>
              <a:rPr lang="en-US" dirty="0" smtClean="0"/>
              <a:t>ood, metal </a:t>
            </a:r>
            <a:r>
              <a:rPr lang="en-US" dirty="0"/>
              <a:t>or </a:t>
            </a:r>
            <a:r>
              <a:rPr lang="en-US" dirty="0" smtClean="0"/>
              <a:t>other</a:t>
            </a:r>
          </a:p>
          <a:p>
            <a:pPr>
              <a:spcBef>
                <a:spcPts val="0"/>
              </a:spcBef>
              <a:buNone/>
            </a:pPr>
            <a:r>
              <a:rPr lang="en-US" dirty="0" smtClean="0"/>
              <a:t>approved material. They</a:t>
            </a:r>
          </a:p>
          <a:p>
            <a:pPr>
              <a:spcBef>
                <a:spcPts val="0"/>
              </a:spcBef>
              <a:buNone/>
            </a:pPr>
            <a:r>
              <a:rPr lang="en-US" dirty="0" smtClean="0"/>
              <a:t>may be square,</a:t>
            </a:r>
          </a:p>
          <a:p>
            <a:pPr>
              <a:spcBef>
                <a:spcPts val="0"/>
              </a:spcBef>
              <a:buNone/>
            </a:pPr>
            <a:r>
              <a:rPr lang="en-US" dirty="0" smtClean="0"/>
              <a:t>rectangular</a:t>
            </a:r>
            <a:r>
              <a:rPr lang="en-US" dirty="0"/>
              <a:t>, </a:t>
            </a:r>
            <a:r>
              <a:rPr lang="en-US" dirty="0" smtClean="0"/>
              <a:t>round or</a:t>
            </a:r>
          </a:p>
          <a:p>
            <a:pPr>
              <a:spcBef>
                <a:spcPts val="0"/>
              </a:spcBef>
              <a:buNone/>
            </a:pPr>
            <a:r>
              <a:rPr lang="en-US" dirty="0" smtClean="0"/>
              <a:t>elliptical </a:t>
            </a:r>
            <a:r>
              <a:rPr lang="en-US" dirty="0"/>
              <a:t>in shape </a:t>
            </a:r>
            <a:r>
              <a:rPr lang="en-US" dirty="0" smtClean="0"/>
              <a:t>and</a:t>
            </a:r>
          </a:p>
          <a:p>
            <a:pPr>
              <a:spcBef>
                <a:spcPts val="0"/>
              </a:spcBef>
              <a:buNone/>
            </a:pPr>
            <a:r>
              <a:rPr lang="en-US" dirty="0" smtClean="0"/>
              <a:t>must not </a:t>
            </a:r>
            <a:r>
              <a:rPr lang="en-US" dirty="0"/>
              <a:t>be dangerous </a:t>
            </a:r>
            <a:r>
              <a:rPr lang="en-US" dirty="0" smtClean="0"/>
              <a:t>to</a:t>
            </a:r>
          </a:p>
          <a:p>
            <a:pPr>
              <a:spcBef>
                <a:spcPts val="0"/>
              </a:spcBef>
              <a:buNone/>
            </a:pPr>
            <a:r>
              <a:rPr lang="en-US" dirty="0" smtClean="0"/>
              <a:t>players</a:t>
            </a:r>
            <a:endParaRPr lang="en-US" dirty="0"/>
          </a:p>
        </p:txBody>
      </p:sp>
      <p:sp>
        <p:nvSpPr>
          <p:cNvPr id="4" name="Content Placeholder 3"/>
          <p:cNvSpPr>
            <a:spLocks noGrp="1"/>
          </p:cNvSpPr>
          <p:nvPr>
            <p:ph sz="half" idx="2"/>
          </p:nvPr>
        </p:nvSpPr>
        <p:spPr>
          <a:solidFill>
            <a:srgbClr val="00B0F0"/>
          </a:solidFill>
        </p:spPr>
        <p:txBody>
          <a:bodyPr>
            <a:normAutofit/>
          </a:bodyPr>
          <a:lstStyle/>
          <a:p>
            <a:pPr>
              <a:spcBef>
                <a:spcPts val="0"/>
              </a:spcBef>
              <a:buNone/>
            </a:pPr>
            <a:r>
              <a:rPr lang="en-US" b="1" dirty="0" smtClean="0"/>
              <a:t>New Text</a:t>
            </a:r>
          </a:p>
          <a:p>
            <a:pPr>
              <a:spcBef>
                <a:spcPts val="0"/>
              </a:spcBef>
              <a:buNone/>
            </a:pPr>
            <a:r>
              <a:rPr lang="en-US" dirty="0" smtClean="0"/>
              <a:t>The </a:t>
            </a:r>
            <a:r>
              <a:rPr lang="en-US" dirty="0"/>
              <a:t>goalposts </a:t>
            </a:r>
            <a:r>
              <a:rPr lang="en-US" dirty="0" smtClean="0"/>
              <a:t>and</a:t>
            </a:r>
          </a:p>
          <a:p>
            <a:pPr>
              <a:spcBef>
                <a:spcPts val="0"/>
              </a:spcBef>
              <a:buNone/>
            </a:pPr>
            <a:r>
              <a:rPr lang="en-US" dirty="0"/>
              <a:t>c</a:t>
            </a:r>
            <a:r>
              <a:rPr lang="en-US" dirty="0" smtClean="0"/>
              <a:t>rossbar must </a:t>
            </a:r>
            <a:r>
              <a:rPr lang="en-US" dirty="0"/>
              <a:t>be made </a:t>
            </a:r>
            <a:r>
              <a:rPr lang="en-US" dirty="0" smtClean="0"/>
              <a:t>of</a:t>
            </a:r>
          </a:p>
          <a:p>
            <a:pPr>
              <a:spcBef>
                <a:spcPts val="0"/>
              </a:spcBef>
              <a:buNone/>
            </a:pPr>
            <a:r>
              <a:rPr lang="en-US" dirty="0"/>
              <a:t>w</a:t>
            </a:r>
            <a:r>
              <a:rPr lang="en-US" dirty="0" smtClean="0"/>
              <a:t>ood, metal </a:t>
            </a:r>
            <a:r>
              <a:rPr lang="en-US" dirty="0"/>
              <a:t>or </a:t>
            </a:r>
            <a:r>
              <a:rPr lang="en-US" dirty="0" smtClean="0"/>
              <a:t>other</a:t>
            </a:r>
          </a:p>
          <a:p>
            <a:pPr>
              <a:spcBef>
                <a:spcPts val="0"/>
              </a:spcBef>
              <a:buNone/>
            </a:pPr>
            <a:r>
              <a:rPr lang="en-US" dirty="0" smtClean="0"/>
              <a:t>approved material</a:t>
            </a:r>
            <a:r>
              <a:rPr lang="en-US" dirty="0"/>
              <a:t>. </a:t>
            </a:r>
            <a:r>
              <a:rPr lang="en-US" dirty="0" smtClean="0"/>
              <a:t>They</a:t>
            </a:r>
          </a:p>
          <a:p>
            <a:pPr>
              <a:spcBef>
                <a:spcPts val="0"/>
              </a:spcBef>
              <a:buNone/>
            </a:pPr>
            <a:r>
              <a:rPr lang="en-US" dirty="0" smtClean="0"/>
              <a:t>must be square,</a:t>
            </a:r>
          </a:p>
          <a:p>
            <a:pPr>
              <a:spcBef>
                <a:spcPts val="0"/>
              </a:spcBef>
              <a:buNone/>
            </a:pPr>
            <a:r>
              <a:rPr lang="en-US" dirty="0" smtClean="0"/>
              <a:t>rectangular</a:t>
            </a:r>
            <a:r>
              <a:rPr lang="en-US" dirty="0"/>
              <a:t>, </a:t>
            </a:r>
            <a:r>
              <a:rPr lang="en-US" dirty="0" smtClean="0"/>
              <a:t>round or</a:t>
            </a:r>
          </a:p>
          <a:p>
            <a:pPr>
              <a:spcBef>
                <a:spcPts val="0"/>
              </a:spcBef>
              <a:buNone/>
            </a:pPr>
            <a:r>
              <a:rPr lang="en-US" dirty="0" smtClean="0"/>
              <a:t>elliptical </a:t>
            </a:r>
            <a:r>
              <a:rPr lang="en-US" dirty="0"/>
              <a:t>in shape </a:t>
            </a:r>
            <a:r>
              <a:rPr lang="en-US" dirty="0" smtClean="0"/>
              <a:t>and</a:t>
            </a:r>
          </a:p>
          <a:p>
            <a:pPr>
              <a:spcBef>
                <a:spcPts val="0"/>
              </a:spcBef>
              <a:buNone/>
            </a:pPr>
            <a:r>
              <a:rPr lang="en-US" dirty="0" smtClean="0"/>
              <a:t>must not </a:t>
            </a:r>
            <a:r>
              <a:rPr lang="en-US" dirty="0"/>
              <a:t>be dangerous </a:t>
            </a:r>
            <a:r>
              <a:rPr lang="en-US" dirty="0" smtClean="0"/>
              <a:t>to</a:t>
            </a:r>
          </a:p>
          <a:p>
            <a:pPr>
              <a:spcBef>
                <a:spcPts val="0"/>
              </a:spcBef>
              <a:buNone/>
            </a:pPr>
            <a:r>
              <a:rPr lang="en-US" dirty="0" smtClean="0"/>
              <a:t>players</a:t>
            </a:r>
            <a:r>
              <a:rPr lang="en-US"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05800" cy="1112838"/>
          </a:xfrm>
        </p:spPr>
        <p:txBody>
          <a:bodyPr/>
          <a:lstStyle/>
          <a:p>
            <a:r>
              <a:rPr lang="en-US" dirty="0" smtClean="0">
                <a:solidFill>
                  <a:schemeClr val="bg1"/>
                </a:solidFill>
              </a:rPr>
              <a:t>Law 14</a:t>
            </a:r>
            <a:endParaRPr lang="en-US" dirty="0">
              <a:solidFill>
                <a:schemeClr val="bg1"/>
              </a:solidFill>
            </a:endParaRPr>
          </a:p>
        </p:txBody>
      </p:sp>
      <p:sp>
        <p:nvSpPr>
          <p:cNvPr id="3" name="Content Placeholder 2"/>
          <p:cNvSpPr>
            <a:spLocks noGrp="1"/>
          </p:cNvSpPr>
          <p:nvPr>
            <p:ph sz="half" idx="1"/>
          </p:nvPr>
        </p:nvSpPr>
        <p:spPr>
          <a:xfrm>
            <a:off x="457200" y="1371600"/>
            <a:ext cx="4038600" cy="5181600"/>
          </a:xfrm>
          <a:solidFill>
            <a:srgbClr val="FFFF00"/>
          </a:solidFill>
        </p:spPr>
        <p:txBody>
          <a:bodyPr>
            <a:noAutofit/>
          </a:bodyPr>
          <a:lstStyle/>
          <a:p>
            <a:pPr>
              <a:spcBef>
                <a:spcPts val="0"/>
              </a:spcBef>
              <a:buNone/>
            </a:pPr>
            <a:r>
              <a:rPr lang="en-US" sz="2400" b="1" dirty="0" smtClean="0"/>
              <a:t>Present Text</a:t>
            </a:r>
          </a:p>
          <a:p>
            <a:pPr marL="0" indent="0">
              <a:spcBef>
                <a:spcPts val="0"/>
              </a:spcBef>
              <a:buNone/>
            </a:pPr>
            <a:r>
              <a:rPr lang="en-US" sz="2400" dirty="0" smtClean="0"/>
              <a:t>Feinting to take a penalty kick to confuse opponents is permitted as part of football. However, if, in the opinion of the referee, the feinting is considered an act of unsporting behaviour, the player must be cautioned.</a:t>
            </a:r>
            <a:endParaRPr lang="en-US" sz="2400" dirty="0"/>
          </a:p>
        </p:txBody>
      </p:sp>
      <p:sp>
        <p:nvSpPr>
          <p:cNvPr id="4" name="Content Placeholder 3"/>
          <p:cNvSpPr>
            <a:spLocks noGrp="1"/>
          </p:cNvSpPr>
          <p:nvPr>
            <p:ph sz="half" idx="2"/>
          </p:nvPr>
        </p:nvSpPr>
        <p:spPr>
          <a:xfrm>
            <a:off x="4648200" y="1371600"/>
            <a:ext cx="4038600" cy="5105400"/>
          </a:xfrm>
          <a:solidFill>
            <a:srgbClr val="00B0F0"/>
          </a:solidFill>
        </p:spPr>
        <p:txBody>
          <a:bodyPr>
            <a:noAutofit/>
          </a:bodyPr>
          <a:lstStyle/>
          <a:p>
            <a:pPr>
              <a:spcBef>
                <a:spcPts val="0"/>
              </a:spcBef>
              <a:buNone/>
            </a:pPr>
            <a:r>
              <a:rPr lang="en-US" sz="2400" b="1" dirty="0" smtClean="0"/>
              <a:t>New Text</a:t>
            </a:r>
          </a:p>
          <a:p>
            <a:pPr marL="0" indent="0">
              <a:spcBef>
                <a:spcPts val="0"/>
              </a:spcBef>
              <a:buNone/>
            </a:pPr>
            <a:r>
              <a:rPr lang="en-US" sz="2400" dirty="0" smtClean="0"/>
              <a:t>Feinting  in the run-up to take a penalty kick to confuse opponents is permitted as part of football. However feinting  to kick the ball </a:t>
            </a:r>
            <a:r>
              <a:rPr lang="en-US" sz="2400" b="1" dirty="0" smtClean="0"/>
              <a:t>once the player has completed his run up </a:t>
            </a:r>
            <a:r>
              <a:rPr lang="en-US" sz="2400" dirty="0" smtClean="0"/>
              <a:t>is considered an infringement of Law 14 and an act of unsporting behaviour for which the player must be cautioned..</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274638"/>
            <a:ext cx="8229600" cy="1143000"/>
          </a:xfrm>
        </p:spPr>
        <p:txBody>
          <a:bodyPr/>
          <a:lstStyle/>
          <a:p>
            <a:r>
              <a:rPr lang="en-US" dirty="0" smtClean="0">
                <a:solidFill>
                  <a:schemeClr val="bg1"/>
                </a:solidFill>
              </a:rPr>
              <a:t>Feinting examples from FIFA</a:t>
            </a:r>
            <a:endParaRPr lang="en-GB" dirty="0">
              <a:solidFill>
                <a:schemeClr val="bg1"/>
              </a:solidFill>
            </a:endParaRPr>
          </a:p>
        </p:txBody>
      </p:sp>
      <p:sp>
        <p:nvSpPr>
          <p:cNvPr id="7" name="Text Box 4"/>
          <p:cNvSpPr txBox="1">
            <a:spLocks noChangeArrowheads="1"/>
          </p:cNvSpPr>
          <p:nvPr/>
        </p:nvSpPr>
        <p:spPr bwMode="auto">
          <a:xfrm>
            <a:off x="3276600" y="3200400"/>
            <a:ext cx="2438400" cy="646331"/>
          </a:xfrm>
          <a:prstGeom prst="rect">
            <a:avLst/>
          </a:prstGeom>
          <a:solidFill>
            <a:srgbClr val="008080"/>
          </a:solidFill>
          <a:ln w="9525" algn="ctr">
            <a:noFill/>
            <a:miter lim="800000"/>
            <a:headEnd/>
            <a:tailEnd/>
          </a:ln>
          <a:effectLst/>
        </p:spPr>
        <p:txBody>
          <a:bodyPr>
            <a:spAutoFit/>
          </a:bodyPr>
          <a:lstStyle/>
          <a:p>
            <a:pPr algn="l" eaLnBrk="1" hangingPunct="1"/>
            <a:r>
              <a:rPr lang="en-US" sz="1800" dirty="0" smtClean="0">
                <a:solidFill>
                  <a:schemeClr val="tx1"/>
                </a:solidFill>
              </a:rPr>
              <a:t>Feinting examples</a:t>
            </a:r>
            <a:endParaRPr lang="en-US" sz="1800" dirty="0">
              <a:solidFill>
                <a:schemeClr val="tx1"/>
              </a:solidFill>
            </a:endParaRPr>
          </a:p>
          <a:p>
            <a:endParaRPr lang="en-US" dirty="0"/>
          </a:p>
        </p:txBody>
      </p:sp>
      <p:pic>
        <p:nvPicPr>
          <p:cNvPr id="8" name="Picture 5" descr="csa slide">
            <a:hlinkClick r:id="rId3" action="ppaction://hlinkfile"/>
          </p:cNvPr>
          <p:cNvPicPr>
            <a:picLocks noChangeAspect="1" noChangeArrowheads="1"/>
          </p:cNvPicPr>
          <p:nvPr/>
        </p:nvPicPr>
        <p:blipFill>
          <a:blip r:embed="rId4" cstate="print"/>
          <a:srcRect/>
          <a:stretch>
            <a:fillRect/>
          </a:stretch>
        </p:blipFill>
        <p:spPr bwMode="auto">
          <a:xfrm>
            <a:off x="2667000" y="3200400"/>
            <a:ext cx="609600" cy="609600"/>
          </a:xfrm>
          <a:prstGeom prst="rect">
            <a:avLst/>
          </a:prstGeom>
          <a:solidFill>
            <a:srgbClr val="008080"/>
          </a:solid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05800" cy="1112838"/>
          </a:xfrm>
        </p:spPr>
        <p:txBody>
          <a:bodyPr/>
          <a:lstStyle/>
          <a:p>
            <a:r>
              <a:rPr lang="en-US" dirty="0" smtClean="0">
                <a:solidFill>
                  <a:schemeClr val="bg1"/>
                </a:solidFill>
              </a:rPr>
              <a:t>The Fourth Official</a:t>
            </a:r>
            <a:endParaRPr lang="en-US" dirty="0">
              <a:solidFill>
                <a:schemeClr val="bg1"/>
              </a:solidFill>
            </a:endParaRPr>
          </a:p>
        </p:txBody>
      </p:sp>
      <p:sp>
        <p:nvSpPr>
          <p:cNvPr id="3" name="Content Placeholder 2"/>
          <p:cNvSpPr>
            <a:spLocks noGrp="1"/>
          </p:cNvSpPr>
          <p:nvPr>
            <p:ph sz="half" idx="1"/>
          </p:nvPr>
        </p:nvSpPr>
        <p:spPr>
          <a:xfrm>
            <a:off x="457200" y="1371600"/>
            <a:ext cx="4038600" cy="5181600"/>
          </a:xfrm>
          <a:solidFill>
            <a:srgbClr val="FFFF00"/>
          </a:solidFill>
        </p:spPr>
        <p:txBody>
          <a:bodyPr>
            <a:noAutofit/>
          </a:bodyPr>
          <a:lstStyle/>
          <a:p>
            <a:pPr>
              <a:spcBef>
                <a:spcPts val="0"/>
              </a:spcBef>
              <a:buNone/>
            </a:pPr>
            <a:r>
              <a:rPr lang="en-US" sz="2400" b="1" dirty="0" smtClean="0"/>
              <a:t>Present Text</a:t>
            </a:r>
          </a:p>
          <a:p>
            <a:pPr marL="0" indent="0">
              <a:spcBef>
                <a:spcPts val="0"/>
              </a:spcBef>
              <a:buNone/>
            </a:pPr>
            <a:r>
              <a:rPr lang="en-US" sz="2400" dirty="0" smtClean="0"/>
              <a:t>He must indicate to the referee when the wrong player is cautioned because of mistaken identify or when a player is not sent off having been given a second caution or when violent conduct occurs out of the view of the referee and assistant referees.  The referee, however, retains the authority to decide on all points connected with play.</a:t>
            </a:r>
            <a:endParaRPr lang="en-US" sz="2400" dirty="0"/>
          </a:p>
        </p:txBody>
      </p:sp>
      <p:sp>
        <p:nvSpPr>
          <p:cNvPr id="4" name="Content Placeholder 3"/>
          <p:cNvSpPr>
            <a:spLocks noGrp="1"/>
          </p:cNvSpPr>
          <p:nvPr>
            <p:ph sz="half" idx="2"/>
          </p:nvPr>
        </p:nvSpPr>
        <p:spPr>
          <a:xfrm>
            <a:off x="4648200" y="1371600"/>
            <a:ext cx="4038600" cy="5105400"/>
          </a:xfrm>
          <a:solidFill>
            <a:srgbClr val="00B0F0"/>
          </a:solidFill>
        </p:spPr>
        <p:txBody>
          <a:bodyPr>
            <a:noAutofit/>
          </a:bodyPr>
          <a:lstStyle/>
          <a:p>
            <a:pPr>
              <a:spcBef>
                <a:spcPts val="0"/>
              </a:spcBef>
              <a:buNone/>
            </a:pPr>
            <a:r>
              <a:rPr lang="en-US" sz="2400" b="1" dirty="0" smtClean="0"/>
              <a:t>New Text</a:t>
            </a:r>
          </a:p>
          <a:p>
            <a:pPr marL="0" indent="0">
              <a:spcBef>
                <a:spcPts val="0"/>
              </a:spcBef>
              <a:buNone/>
            </a:pPr>
            <a:r>
              <a:rPr lang="en-US" sz="2400" dirty="0" smtClean="0"/>
              <a:t>He assists the referee to control the match in accordance with the Laws of the Game. The referee, however, retains the authority to decide on all points connected with play.</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0" y="0"/>
            <a:ext cx="8229600" cy="1143000"/>
          </a:xfrm>
        </p:spPr>
        <p:txBody>
          <a:bodyPr>
            <a:normAutofit/>
          </a:bodyPr>
          <a:lstStyle/>
          <a:p>
            <a:r>
              <a:rPr lang="en-US" sz="2800" b="1" dirty="0" smtClean="0">
                <a:solidFill>
                  <a:schemeClr val="bg1"/>
                </a:solidFill>
              </a:rPr>
              <a:t>Interpretation of the Laws of the Game and Guidelines</a:t>
            </a:r>
            <a:br>
              <a:rPr lang="en-US" sz="2800" b="1" dirty="0" smtClean="0">
                <a:solidFill>
                  <a:schemeClr val="bg1"/>
                </a:solidFill>
              </a:rPr>
            </a:br>
            <a:r>
              <a:rPr lang="en-US" sz="2800" b="1" dirty="0" smtClean="0">
                <a:solidFill>
                  <a:schemeClr val="bg1"/>
                </a:solidFill>
              </a:rPr>
              <a:t>for Referees  ~ Injured Players</a:t>
            </a:r>
            <a:endParaRPr lang="en-US" sz="2800" dirty="0">
              <a:solidFill>
                <a:schemeClr val="bg1"/>
              </a:solidFill>
            </a:endParaRPr>
          </a:p>
        </p:txBody>
      </p:sp>
      <p:sp>
        <p:nvSpPr>
          <p:cNvPr id="11" name="Content Placeholder 10"/>
          <p:cNvSpPr>
            <a:spLocks noGrp="1"/>
          </p:cNvSpPr>
          <p:nvPr>
            <p:ph sz="half" idx="1"/>
          </p:nvPr>
        </p:nvSpPr>
        <p:spPr>
          <a:xfrm>
            <a:off x="152400" y="1371600"/>
            <a:ext cx="4343400" cy="4893647"/>
          </a:xfrm>
          <a:prstGeom prst="rect">
            <a:avLst/>
          </a:prstGeom>
          <a:solidFill>
            <a:srgbClr val="FFFF00"/>
          </a:solidFill>
        </p:spPr>
        <p:txBody>
          <a:bodyPr wrap="square" numCol="1">
            <a:spAutoFit/>
          </a:bodyPr>
          <a:lstStyle/>
          <a:p>
            <a:pPr>
              <a:spcBef>
                <a:spcPts val="0"/>
              </a:spcBef>
              <a:buNone/>
            </a:pPr>
            <a:r>
              <a:rPr lang="en-US" sz="2400" b="1" dirty="0"/>
              <a:t>Present </a:t>
            </a:r>
            <a:r>
              <a:rPr lang="en-US" sz="2400" b="1" dirty="0" smtClean="0"/>
              <a:t>Text</a:t>
            </a:r>
          </a:p>
          <a:p>
            <a:pPr>
              <a:spcBef>
                <a:spcPts val="0"/>
              </a:spcBef>
              <a:buNone/>
            </a:pPr>
            <a:r>
              <a:rPr lang="en-US" sz="2400" dirty="0" smtClean="0"/>
              <a:t>Exceptions </a:t>
            </a:r>
            <a:r>
              <a:rPr lang="en-US" sz="2400" dirty="0"/>
              <a:t>to this </a:t>
            </a:r>
            <a:r>
              <a:rPr lang="en-US" sz="2400" dirty="0" smtClean="0"/>
              <a:t>ruling are </a:t>
            </a:r>
            <a:r>
              <a:rPr lang="en-US" sz="2400" dirty="0"/>
              <a:t>to </a:t>
            </a:r>
          </a:p>
          <a:p>
            <a:pPr>
              <a:spcBef>
                <a:spcPts val="0"/>
              </a:spcBef>
              <a:buNone/>
            </a:pPr>
            <a:r>
              <a:rPr lang="en-US" sz="2400" dirty="0"/>
              <a:t>b</a:t>
            </a:r>
            <a:r>
              <a:rPr lang="en-US" sz="2400" dirty="0" smtClean="0"/>
              <a:t>e made only when</a:t>
            </a:r>
            <a:r>
              <a:rPr lang="en-US" sz="2400" dirty="0"/>
              <a:t>:</a:t>
            </a:r>
          </a:p>
          <a:p>
            <a:pPr>
              <a:spcBef>
                <a:spcPts val="0"/>
              </a:spcBef>
              <a:buNone/>
            </a:pPr>
            <a:r>
              <a:rPr lang="en-US" sz="2400" dirty="0"/>
              <a:t>• a goalkeeper is injured</a:t>
            </a:r>
          </a:p>
          <a:p>
            <a:pPr>
              <a:spcBef>
                <a:spcPts val="0"/>
              </a:spcBef>
              <a:buNone/>
            </a:pPr>
            <a:r>
              <a:rPr lang="en-US" sz="2400" dirty="0"/>
              <a:t>• a goalkeeper and an</a:t>
            </a:r>
          </a:p>
          <a:p>
            <a:pPr>
              <a:spcBef>
                <a:spcPts val="0"/>
              </a:spcBef>
              <a:buNone/>
            </a:pPr>
            <a:r>
              <a:rPr lang="en-US" sz="2400" dirty="0" smtClean="0"/>
              <a:t>    outfield </a:t>
            </a:r>
            <a:r>
              <a:rPr lang="en-US" sz="2400" dirty="0"/>
              <a:t>player have</a:t>
            </a:r>
          </a:p>
          <a:p>
            <a:pPr>
              <a:spcBef>
                <a:spcPts val="0"/>
              </a:spcBef>
              <a:buNone/>
            </a:pPr>
            <a:r>
              <a:rPr lang="en-US" sz="2400" dirty="0" smtClean="0"/>
              <a:t>    collided </a:t>
            </a:r>
            <a:r>
              <a:rPr lang="en-US" sz="2400" dirty="0"/>
              <a:t>and need</a:t>
            </a:r>
          </a:p>
          <a:p>
            <a:pPr>
              <a:spcBef>
                <a:spcPts val="0"/>
              </a:spcBef>
              <a:buNone/>
            </a:pPr>
            <a:r>
              <a:rPr lang="en-US" sz="2400" dirty="0" smtClean="0"/>
              <a:t>     immediate attention</a:t>
            </a:r>
            <a:endParaRPr lang="en-US" sz="2400" dirty="0"/>
          </a:p>
          <a:p>
            <a:pPr>
              <a:spcBef>
                <a:spcPts val="0"/>
              </a:spcBef>
              <a:buNone/>
            </a:pPr>
            <a:r>
              <a:rPr lang="en-US" sz="2400" dirty="0" smtClean="0"/>
              <a:t>• a severe injury has</a:t>
            </a:r>
          </a:p>
          <a:p>
            <a:pPr>
              <a:spcBef>
                <a:spcPts val="0"/>
              </a:spcBef>
              <a:buNone/>
            </a:pPr>
            <a:r>
              <a:rPr lang="en-US" sz="2400" dirty="0" smtClean="0"/>
              <a:t>    occurred</a:t>
            </a:r>
            <a:r>
              <a:rPr lang="en-US" sz="2400" dirty="0"/>
              <a:t>, e.g. swallowed</a:t>
            </a:r>
          </a:p>
          <a:p>
            <a:pPr>
              <a:spcBef>
                <a:spcPts val="0"/>
              </a:spcBef>
              <a:buNone/>
            </a:pPr>
            <a:r>
              <a:rPr lang="en-US" sz="2400" dirty="0" smtClean="0"/>
              <a:t>    tongue</a:t>
            </a:r>
            <a:r>
              <a:rPr lang="en-US" sz="2400" dirty="0"/>
              <a:t>, concussion,</a:t>
            </a:r>
          </a:p>
          <a:p>
            <a:pPr>
              <a:spcBef>
                <a:spcPts val="0"/>
              </a:spcBef>
              <a:buNone/>
            </a:pPr>
            <a:r>
              <a:rPr lang="en-US" sz="2400" dirty="0" smtClean="0"/>
              <a:t>    broken leg</a:t>
            </a:r>
          </a:p>
          <a:p>
            <a:pPr>
              <a:spcBef>
                <a:spcPts val="0"/>
              </a:spcBef>
              <a:buNone/>
            </a:pPr>
            <a:endParaRPr lang="en-US" sz="2400" b="1" dirty="0"/>
          </a:p>
        </p:txBody>
      </p:sp>
      <p:sp>
        <p:nvSpPr>
          <p:cNvPr id="13" name="Content Placeholder 12"/>
          <p:cNvSpPr>
            <a:spLocks noGrp="1"/>
          </p:cNvSpPr>
          <p:nvPr>
            <p:ph sz="half" idx="2"/>
          </p:nvPr>
        </p:nvSpPr>
        <p:spPr>
          <a:xfrm>
            <a:off x="4648200" y="1371600"/>
            <a:ext cx="4343400" cy="5257800"/>
          </a:xfrm>
          <a:solidFill>
            <a:srgbClr val="00B0F0"/>
          </a:solidFill>
        </p:spPr>
        <p:txBody>
          <a:bodyPr>
            <a:normAutofit fontScale="77500" lnSpcReduction="20000"/>
          </a:bodyPr>
          <a:lstStyle/>
          <a:p>
            <a:pPr>
              <a:buNone/>
            </a:pPr>
            <a:r>
              <a:rPr lang="en-US" sz="3100" b="1" dirty="0" smtClean="0"/>
              <a:t>New Text</a:t>
            </a:r>
            <a:endParaRPr lang="en-US" sz="3100" dirty="0" smtClean="0"/>
          </a:p>
          <a:p>
            <a:pPr>
              <a:buNone/>
            </a:pPr>
            <a:r>
              <a:rPr lang="en-US" sz="3100" dirty="0" smtClean="0"/>
              <a:t>Exceptions to this ruling are to be</a:t>
            </a:r>
          </a:p>
          <a:p>
            <a:pPr>
              <a:buNone/>
            </a:pPr>
            <a:r>
              <a:rPr lang="en-US" sz="3100" dirty="0" smtClean="0"/>
              <a:t>made only when:</a:t>
            </a:r>
          </a:p>
          <a:p>
            <a:pPr>
              <a:buNone/>
            </a:pPr>
            <a:r>
              <a:rPr lang="en-US" sz="3100" dirty="0" smtClean="0"/>
              <a:t>• a goalkeeper is injured</a:t>
            </a:r>
          </a:p>
          <a:p>
            <a:pPr>
              <a:buNone/>
            </a:pPr>
            <a:r>
              <a:rPr lang="en-US" sz="3100" dirty="0" smtClean="0"/>
              <a:t>• a goalkeeper and an</a:t>
            </a:r>
          </a:p>
          <a:p>
            <a:pPr>
              <a:buNone/>
            </a:pPr>
            <a:r>
              <a:rPr lang="en-US" sz="3100" dirty="0" smtClean="0"/>
              <a:t>     outfield player have</a:t>
            </a:r>
          </a:p>
          <a:p>
            <a:pPr>
              <a:buNone/>
            </a:pPr>
            <a:r>
              <a:rPr lang="en-US" sz="3100" dirty="0" smtClean="0"/>
              <a:t>     collided and need</a:t>
            </a:r>
          </a:p>
          <a:p>
            <a:pPr>
              <a:buNone/>
            </a:pPr>
            <a:r>
              <a:rPr lang="en-US" sz="3100" dirty="0" smtClean="0"/>
              <a:t>      immediate attention</a:t>
            </a:r>
          </a:p>
          <a:p>
            <a:pPr>
              <a:buNone/>
            </a:pPr>
            <a:r>
              <a:rPr lang="en-US" sz="3100" dirty="0" smtClean="0"/>
              <a:t>• players from the same</a:t>
            </a:r>
          </a:p>
          <a:p>
            <a:pPr>
              <a:buNone/>
            </a:pPr>
            <a:r>
              <a:rPr lang="en-US" sz="3100" dirty="0" smtClean="0"/>
              <a:t>    team have collided and</a:t>
            </a:r>
          </a:p>
          <a:p>
            <a:pPr>
              <a:buNone/>
            </a:pPr>
            <a:r>
              <a:rPr lang="en-US" sz="3100" dirty="0" smtClean="0"/>
              <a:t>    need immediate attention</a:t>
            </a:r>
          </a:p>
          <a:p>
            <a:pPr>
              <a:buNone/>
            </a:pPr>
            <a:r>
              <a:rPr lang="en-US" sz="3100" dirty="0" smtClean="0"/>
              <a:t>• a severe injury has</a:t>
            </a:r>
          </a:p>
          <a:p>
            <a:pPr>
              <a:buNone/>
            </a:pPr>
            <a:r>
              <a:rPr lang="en-US" sz="3100" dirty="0" smtClean="0"/>
              <a:t>    occurred, e.g. swallowed</a:t>
            </a:r>
          </a:p>
          <a:p>
            <a:pPr>
              <a:buNone/>
            </a:pPr>
            <a:r>
              <a:rPr lang="en-US" sz="3100" dirty="0" smtClean="0"/>
              <a:t>    tongue, concussion, broken leg</a:t>
            </a:r>
          </a:p>
          <a:p>
            <a:pPr>
              <a:buNone/>
            </a:pPr>
            <a:endParaRPr lang="en-US" sz="3100" dirty="0"/>
          </a:p>
          <a:p>
            <a:pPr>
              <a:buNone/>
            </a:pPr>
            <a:endParaRPr lang="en-US" sz="3100"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r>
              <a:rPr lang="en-US" sz="2800" b="1" dirty="0" smtClean="0">
                <a:solidFill>
                  <a:schemeClr val="bg1"/>
                </a:solidFill>
              </a:rPr>
              <a:t>Interpretation of the Laws of the Game and Guidelines</a:t>
            </a:r>
            <a:br>
              <a:rPr lang="en-US" sz="2800" b="1" dirty="0" smtClean="0">
                <a:solidFill>
                  <a:schemeClr val="bg1"/>
                </a:solidFill>
              </a:rPr>
            </a:br>
            <a:r>
              <a:rPr lang="en-US" sz="2800" b="1" dirty="0" smtClean="0">
                <a:solidFill>
                  <a:schemeClr val="bg1"/>
                </a:solidFill>
              </a:rPr>
              <a:t>for Referees ~ Injured Players</a:t>
            </a:r>
            <a:endParaRPr lang="en-US" sz="2800" dirty="0"/>
          </a:p>
        </p:txBody>
      </p:sp>
      <p:sp>
        <p:nvSpPr>
          <p:cNvPr id="3" name="Content Placeholder 2"/>
          <p:cNvSpPr>
            <a:spLocks noGrp="1"/>
          </p:cNvSpPr>
          <p:nvPr>
            <p:ph sz="half" idx="1"/>
          </p:nvPr>
        </p:nvSpPr>
        <p:spPr>
          <a:solidFill>
            <a:srgbClr val="FFFF00"/>
          </a:solidFill>
        </p:spPr>
        <p:txBody>
          <a:bodyPr>
            <a:normAutofit/>
          </a:bodyPr>
          <a:lstStyle/>
          <a:p>
            <a:pPr>
              <a:spcBef>
                <a:spcPts val="0"/>
              </a:spcBef>
              <a:buNone/>
            </a:pPr>
            <a:r>
              <a:rPr lang="en-US" b="1" dirty="0" smtClean="0"/>
              <a:t>Present Text</a:t>
            </a:r>
          </a:p>
          <a:p>
            <a:pPr>
              <a:spcBef>
                <a:spcPts val="0"/>
              </a:spcBef>
            </a:pPr>
            <a:r>
              <a:rPr lang="en-US" dirty="0" smtClean="0"/>
              <a:t>the </a:t>
            </a:r>
            <a:r>
              <a:rPr lang="en-US" dirty="0"/>
              <a:t>stretcher-bearers</a:t>
            </a:r>
          </a:p>
          <a:p>
            <a:pPr>
              <a:spcBef>
                <a:spcPts val="0"/>
              </a:spcBef>
              <a:buNone/>
            </a:pPr>
            <a:r>
              <a:rPr lang="en-US" dirty="0" smtClean="0"/>
              <a:t>	should </a:t>
            </a:r>
            <a:r>
              <a:rPr lang="en-US" dirty="0"/>
              <a:t>enter the </a:t>
            </a:r>
            <a:r>
              <a:rPr lang="en-US" dirty="0" smtClean="0"/>
              <a:t>field</a:t>
            </a:r>
            <a:endParaRPr lang="en-US" dirty="0"/>
          </a:p>
          <a:p>
            <a:pPr>
              <a:spcBef>
                <a:spcPts val="0"/>
              </a:spcBef>
              <a:buNone/>
            </a:pPr>
            <a:r>
              <a:rPr lang="en-US" dirty="0" smtClean="0"/>
              <a:t>	of </a:t>
            </a:r>
            <a:r>
              <a:rPr lang="en-US" dirty="0"/>
              <a:t>play with a stretcher</a:t>
            </a:r>
          </a:p>
          <a:p>
            <a:pPr>
              <a:spcBef>
                <a:spcPts val="0"/>
              </a:spcBef>
              <a:buNone/>
            </a:pPr>
            <a:r>
              <a:rPr lang="en-US" dirty="0" smtClean="0"/>
              <a:t>	at </a:t>
            </a:r>
            <a:r>
              <a:rPr lang="en-US" dirty="0"/>
              <a:t>the same time as the</a:t>
            </a:r>
          </a:p>
          <a:p>
            <a:pPr>
              <a:spcBef>
                <a:spcPts val="0"/>
              </a:spcBef>
              <a:buNone/>
            </a:pPr>
            <a:r>
              <a:rPr lang="en-US" dirty="0" smtClean="0"/>
              <a:t>	doctors </a:t>
            </a:r>
            <a:r>
              <a:rPr lang="en-US" dirty="0"/>
              <a:t>to allow the</a:t>
            </a:r>
          </a:p>
          <a:p>
            <a:pPr>
              <a:spcBef>
                <a:spcPts val="0"/>
              </a:spcBef>
              <a:buNone/>
            </a:pPr>
            <a:r>
              <a:rPr lang="en-US" dirty="0" smtClean="0"/>
              <a:t>	player </a:t>
            </a:r>
            <a:r>
              <a:rPr lang="en-US" dirty="0"/>
              <a:t>to be removed as</a:t>
            </a:r>
          </a:p>
          <a:p>
            <a:pPr>
              <a:spcBef>
                <a:spcPts val="0"/>
              </a:spcBef>
              <a:buNone/>
            </a:pPr>
            <a:r>
              <a:rPr lang="en-US" dirty="0" smtClean="0"/>
              <a:t>	quickly </a:t>
            </a:r>
            <a:r>
              <a:rPr lang="en-US" dirty="0"/>
              <a:t>as possible</a:t>
            </a:r>
          </a:p>
        </p:txBody>
      </p:sp>
      <p:sp>
        <p:nvSpPr>
          <p:cNvPr id="4" name="Content Placeholder 3"/>
          <p:cNvSpPr>
            <a:spLocks noGrp="1"/>
          </p:cNvSpPr>
          <p:nvPr>
            <p:ph sz="half" idx="2"/>
          </p:nvPr>
        </p:nvSpPr>
        <p:spPr>
          <a:solidFill>
            <a:srgbClr val="00B0F0"/>
          </a:solidFill>
        </p:spPr>
        <p:txBody>
          <a:bodyPr/>
          <a:lstStyle/>
          <a:p>
            <a:pPr>
              <a:spcBef>
                <a:spcPts val="0"/>
              </a:spcBef>
              <a:buNone/>
            </a:pPr>
            <a:r>
              <a:rPr lang="en-US" b="1" dirty="0" smtClean="0"/>
              <a:t>New Text</a:t>
            </a:r>
          </a:p>
          <a:p>
            <a:pPr>
              <a:spcBef>
                <a:spcPts val="0"/>
              </a:spcBef>
            </a:pPr>
            <a:r>
              <a:rPr lang="en-US" dirty="0" smtClean="0"/>
              <a:t>stretcher-bearers</a:t>
            </a:r>
            <a:endParaRPr lang="en-US" dirty="0"/>
          </a:p>
          <a:p>
            <a:pPr>
              <a:spcBef>
                <a:spcPts val="0"/>
              </a:spcBef>
              <a:buNone/>
            </a:pPr>
            <a:r>
              <a:rPr lang="en-US" dirty="0" smtClean="0"/>
              <a:t>	should </a:t>
            </a:r>
            <a:r>
              <a:rPr lang="en-US" dirty="0"/>
              <a:t>only enter the</a:t>
            </a:r>
          </a:p>
          <a:p>
            <a:pPr>
              <a:spcBef>
                <a:spcPts val="0"/>
              </a:spcBef>
              <a:buNone/>
            </a:pPr>
            <a:r>
              <a:rPr lang="en-US" dirty="0" smtClean="0"/>
              <a:t>	field </a:t>
            </a:r>
            <a:r>
              <a:rPr lang="en-US" dirty="0"/>
              <a:t>of play with a</a:t>
            </a:r>
          </a:p>
          <a:p>
            <a:pPr>
              <a:spcBef>
                <a:spcPts val="0"/>
              </a:spcBef>
              <a:buNone/>
            </a:pPr>
            <a:r>
              <a:rPr lang="en-US" dirty="0" smtClean="0"/>
              <a:t>	stretcher </a:t>
            </a:r>
            <a:r>
              <a:rPr lang="en-US" dirty="0"/>
              <a:t>following a</a:t>
            </a:r>
          </a:p>
          <a:p>
            <a:pPr>
              <a:spcBef>
                <a:spcPts val="0"/>
              </a:spcBef>
              <a:buNone/>
            </a:pPr>
            <a:r>
              <a:rPr lang="en-US" dirty="0" smtClean="0"/>
              <a:t>	signal </a:t>
            </a:r>
            <a:r>
              <a:rPr lang="en-US" dirty="0"/>
              <a:t>from the referee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782</Words>
  <Application>Microsoft Office PowerPoint</Application>
  <PresentationFormat>On-screen Show (4:3)</PresentationFormat>
  <Paragraphs>115</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Laws of the Game 2010</vt:lpstr>
      <vt:lpstr>Law 1</vt:lpstr>
      <vt:lpstr>Law 14</vt:lpstr>
      <vt:lpstr>Feinting examples from FIFA</vt:lpstr>
      <vt:lpstr>The Fourth Official</vt:lpstr>
      <vt:lpstr>Interpretation of the Laws of the Game and Guidelines for Referees  ~ Injured Players</vt:lpstr>
      <vt:lpstr>Interpretation of the Laws of the Game and Guidelines for Referees ~ Injured Players</vt:lpstr>
    </vt:vector>
  </TitlesOfParts>
  <Company>Sony Electronics,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Sony Customer</dc:creator>
  <cp:lastModifiedBy>Joe Guest</cp:lastModifiedBy>
  <cp:revision>19</cp:revision>
  <dcterms:created xsi:type="dcterms:W3CDTF">2010-03-07T15:17:18Z</dcterms:created>
  <dcterms:modified xsi:type="dcterms:W3CDTF">2010-06-01T17:07:35Z</dcterms:modified>
</cp:coreProperties>
</file>