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9" r:id="rId1"/>
  </p:sldMasterIdLst>
  <p:notesMasterIdLst>
    <p:notesMasterId r:id="rId29"/>
  </p:notesMasterIdLst>
  <p:sldIdLst>
    <p:sldId id="294" r:id="rId2"/>
    <p:sldId id="296" r:id="rId3"/>
    <p:sldId id="297" r:id="rId4"/>
    <p:sldId id="298" r:id="rId5"/>
    <p:sldId id="299" r:id="rId6"/>
    <p:sldId id="256" r:id="rId7"/>
    <p:sldId id="257" r:id="rId8"/>
    <p:sldId id="258" r:id="rId9"/>
    <p:sldId id="259" r:id="rId10"/>
    <p:sldId id="261" r:id="rId11"/>
    <p:sldId id="262" r:id="rId12"/>
    <p:sldId id="270" r:id="rId13"/>
    <p:sldId id="272" r:id="rId14"/>
    <p:sldId id="267" r:id="rId15"/>
    <p:sldId id="265" r:id="rId16"/>
    <p:sldId id="263" r:id="rId17"/>
    <p:sldId id="274" r:id="rId18"/>
    <p:sldId id="275" r:id="rId19"/>
    <p:sldId id="273" r:id="rId20"/>
    <p:sldId id="278" r:id="rId21"/>
    <p:sldId id="279" r:id="rId22"/>
    <p:sldId id="280" r:id="rId23"/>
    <p:sldId id="282" r:id="rId24"/>
    <p:sldId id="288" r:id="rId25"/>
    <p:sldId id="289" r:id="rId26"/>
    <p:sldId id="301" r:id="rId27"/>
    <p:sldId id="300" r:id="rId28"/>
  </p:sldIdLst>
  <p:sldSz cx="9144000" cy="5143500" type="screen16x9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87662" autoAdjust="0"/>
  </p:normalViewPr>
  <p:slideViewPr>
    <p:cSldViewPr>
      <p:cViewPr varScale="1">
        <p:scale>
          <a:sx n="79" d="100"/>
          <a:sy n="79" d="100"/>
        </p:scale>
        <p:origin x="450" y="5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A8ADFD5B-A66C-449C-B6E8-FB716D07777D}" type="datetimeFigureOut">
              <a:rPr lang="en-US" smtClean="0"/>
              <a:pPr/>
              <a:t>4/13/2016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CA5D3BF3-D352-46FC-8343-31F56E6730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35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8F5B38-8533-4E7F-AF88-53EC701D3647}" type="slidenum">
              <a:rPr lang="en-US"/>
              <a:pPr/>
              <a:t>1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5857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9963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8277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9397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5269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5805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581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46888"/>
            <a:ext cx="8532055" cy="46476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18597" y="325621"/>
            <a:ext cx="8306809" cy="233172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365155"/>
            <a:ext cx="7772400" cy="13716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2763774"/>
            <a:ext cx="7772400" cy="6858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ctr"/>
            <a:fld id="{047E157E-8DCB-4F70-A0AF-5EB586A91DD4}" type="datetime1">
              <a:rPr lang="en-US" smtClean="0">
                <a:solidFill>
                  <a:srgbClr val="FFFFFF"/>
                </a:solidFill>
              </a:rPr>
              <a:pPr algn="ctr"/>
              <a:t>4/13/2016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82E0A0-C266-4798-8C8F-B9F91E9DA37E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737610"/>
            <a:ext cx="8183880" cy="78867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97764"/>
            <a:ext cx="8183880" cy="314096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606EA6-EFEA-4C30-9264-4F9291A5780D}" type="datetime1">
              <a:rPr lang="en-US" smtClean="0"/>
              <a:pPr/>
              <a:t>4/13/2016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00053"/>
            <a:ext cx="1981200" cy="394334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400052"/>
            <a:ext cx="5943600" cy="394335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606EA6-EFEA-4C30-9264-4F9291A5780D}" type="datetime1">
              <a:rPr lang="en-US" smtClean="0"/>
              <a:pPr/>
              <a:t>4/13/2016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737610"/>
            <a:ext cx="8183880" cy="78867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397764"/>
            <a:ext cx="8183880" cy="314096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606EA6-EFEA-4C30-9264-4F9291A5780D}" type="datetime1">
              <a:rPr lang="en-US" smtClean="0"/>
              <a:pPr/>
              <a:t>4/13/2016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46888"/>
            <a:ext cx="8532055" cy="46476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418597" y="325622"/>
            <a:ext cx="8306809" cy="3255997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3696462"/>
            <a:ext cx="8183880" cy="507492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4218363"/>
            <a:ext cx="8183880" cy="315468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F9F07-3BC7-4570-B054-79111B0A380C}" type="datetime1">
              <a:rPr lang="en-US" smtClean="0"/>
              <a:pPr/>
              <a:t>4/13/2016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/>
            <a:fld id="{8F82E0A0-C266-4798-8C8F-B9F91E9DA37E}" type="slidenum">
              <a:rPr lang="en-US" sz="2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2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397764"/>
            <a:ext cx="3931920" cy="329184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397764"/>
            <a:ext cx="3931920" cy="329184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606EA6-EFEA-4C30-9264-4F9291A5780D}" type="datetime1">
              <a:rPr lang="en-US" smtClean="0"/>
              <a:pPr/>
              <a:t>4/13/2016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737610"/>
            <a:ext cx="8183880" cy="78867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434578"/>
            <a:ext cx="3931920" cy="59412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434578"/>
            <a:ext cx="3931920" cy="59412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085850"/>
            <a:ext cx="3931920" cy="261747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085850"/>
            <a:ext cx="3931920" cy="261747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606EA6-EFEA-4C30-9264-4F9291A5780D}" type="datetime1">
              <a:rPr lang="en-US" smtClean="0"/>
              <a:pPr/>
              <a:t>4/13/2016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FADB5D-B7A0-47E3-AD2D-B1A6F8614213}" type="datetime1">
              <a:rPr lang="en-US" smtClean="0"/>
              <a:pPr/>
              <a:t>4/13/2016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246888"/>
            <a:ext cx="8532055" cy="46476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968126-03FC-49C0-B9B8-2B561CCC3D90}" type="datetime1">
              <a:rPr lang="en-US" smtClean="0"/>
              <a:pPr/>
              <a:t>4/13/2016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F7CB7D-F184-43C7-B6FD-03D728E1BBFF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400050"/>
            <a:ext cx="2971800" cy="6858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085852"/>
            <a:ext cx="2971800" cy="3154584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3" y="697608"/>
            <a:ext cx="4626159" cy="35433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9A8198-4617-485E-9585-4840B69DBBA6}" type="datetime1">
              <a:rPr lang="en-US" smtClean="0"/>
              <a:pPr/>
              <a:t>4/13/2016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46888"/>
            <a:ext cx="8532055" cy="46476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1" y="325622"/>
            <a:ext cx="2324605" cy="325755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59042"/>
            <a:ext cx="8229600" cy="78867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400050"/>
            <a:ext cx="2240280" cy="315861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606EA6-EFEA-4C30-9264-4F9291A5780D}" type="datetime1">
              <a:rPr lang="en-US" smtClean="0"/>
              <a:pPr/>
              <a:t>4/13/2016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/>
            <a:fld id="{8F82E0A0-C266-4798-8C8F-B9F91E9DA37E}" type="slidenum">
              <a:rPr lang="en-US" sz="28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2800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326826"/>
            <a:ext cx="5925312" cy="325755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246888"/>
            <a:ext cx="8532055" cy="46476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382906" y="666750"/>
            <a:ext cx="8306809" cy="41148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3739193"/>
            <a:ext cx="8183880" cy="78867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397764"/>
            <a:ext cx="8183880" cy="3140964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4583907"/>
            <a:ext cx="228600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4606EA6-EFEA-4C30-9264-4F9291A5780D}" type="datetime1">
              <a:rPr lang="en-US" smtClean="0"/>
              <a:pPr/>
              <a:t>4/13/2016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4583907"/>
            <a:ext cx="2286000" cy="27384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4583907"/>
            <a:ext cx="45720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964406"/>
            <a:ext cx="8382000" cy="321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37349"/>
            <a:ext cx="519749" cy="265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361950"/>
            <a:ext cx="268729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609600" y="819150"/>
            <a:ext cx="800100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CA" sz="2400" b="1" u="sng" dirty="0" smtClean="0">
                <a:latin typeface="Cambria" pitchFamily="18" charset="0"/>
              </a:rPr>
              <a:t>DBR </a:t>
            </a:r>
            <a:r>
              <a:rPr lang="en-CA" sz="2400" b="1" dirty="0" smtClean="0">
                <a:latin typeface="Cambria" pitchFamily="18" charset="0"/>
              </a:rPr>
              <a:t>– continued. </a:t>
            </a:r>
          </a:p>
          <a:p>
            <a:pPr algn="just"/>
            <a:endParaRPr lang="en-CA" sz="1000" b="1" dirty="0">
              <a:latin typeface="Cambria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CA" sz="2200" b="1" dirty="0" smtClean="0">
                <a:latin typeface="Cambria" pitchFamily="18" charset="0"/>
              </a:rPr>
              <a:t>The </a:t>
            </a:r>
            <a:r>
              <a:rPr lang="en-CA" sz="2200" b="1" dirty="0">
                <a:latin typeface="Cambria" pitchFamily="18" charset="0"/>
              </a:rPr>
              <a:t>Discipline Panel accepts </a:t>
            </a:r>
            <a:r>
              <a:rPr lang="en-CA" sz="2200" b="1" dirty="0" smtClean="0">
                <a:latin typeface="Cambria" pitchFamily="18" charset="0"/>
              </a:rPr>
              <a:t>the, original, referee report </a:t>
            </a:r>
            <a:r>
              <a:rPr lang="en-CA" sz="2200" b="1" dirty="0">
                <a:latin typeface="Cambria" pitchFamily="18" charset="0"/>
              </a:rPr>
              <a:t>probably 95% of the time</a:t>
            </a:r>
            <a:r>
              <a:rPr lang="en-CA" sz="2200" b="1" dirty="0" smtClean="0">
                <a:latin typeface="Cambria" pitchFamily="18" charset="0"/>
              </a:rPr>
              <a:t>.</a:t>
            </a:r>
          </a:p>
          <a:p>
            <a:pPr algn="just"/>
            <a:endParaRPr lang="en-CA" sz="1000" b="1" dirty="0" smtClean="0">
              <a:latin typeface="Cambria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CA" sz="2200" b="1" dirty="0" smtClean="0">
                <a:latin typeface="Cambria" pitchFamily="18" charset="0"/>
              </a:rPr>
              <a:t>If the report, as presented, is not accepted, then the referee is requested to re-write.  In extreme cases, the referee report, and/or re-write, may still be rejected and, in such cases, the charge against the player is dismissed.  </a:t>
            </a:r>
            <a:endParaRPr lang="en-CA" sz="2200" b="1" dirty="0" smtClean="0">
              <a:latin typeface="Cambria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en-CA" sz="2200" b="1" dirty="0">
              <a:latin typeface="Cambria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CA" sz="2200" b="1" dirty="0" smtClean="0">
                <a:latin typeface="Cambria" pitchFamily="18" charset="0"/>
              </a:rPr>
              <a:t>EMSA </a:t>
            </a:r>
            <a:r>
              <a:rPr lang="en-CA" sz="2200" b="1" dirty="0">
                <a:latin typeface="Cambria" pitchFamily="18" charset="0"/>
              </a:rPr>
              <a:t>must always wait 72 hours (3 days) before handling any discipline under DBR.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n-CA" sz="2200" b="1" dirty="0">
              <a:latin typeface="Cambria" pitchFamily="18" charset="0"/>
            </a:endParaRPr>
          </a:p>
          <a:p>
            <a:pPr algn="just"/>
            <a:endParaRPr lang="en-CA" sz="1000" b="1" dirty="0" smtClean="0">
              <a:latin typeface="Cambria" pitchFamily="18" charset="0"/>
            </a:endParaRPr>
          </a:p>
          <a:p>
            <a:pPr algn="just"/>
            <a:endParaRPr lang="en-CA" sz="1000" b="1" dirty="0" smtClean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3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37349"/>
            <a:ext cx="519749" cy="265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361950"/>
            <a:ext cx="268729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609600" y="819150"/>
            <a:ext cx="8001000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CA" sz="2400" b="1" u="sng" dirty="0" smtClean="0">
                <a:latin typeface="Cambria" pitchFamily="18" charset="0"/>
              </a:rPr>
              <a:t>DBH</a:t>
            </a:r>
            <a:r>
              <a:rPr lang="en-CA" sz="2400" b="1" dirty="0" smtClean="0">
                <a:latin typeface="Cambria" pitchFamily="18" charset="0"/>
              </a:rPr>
              <a:t>.</a:t>
            </a:r>
          </a:p>
          <a:p>
            <a:pPr algn="just"/>
            <a:endParaRPr lang="en-CA" sz="1000" b="1" dirty="0">
              <a:latin typeface="Cambria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CA" sz="2200" b="1" dirty="0" smtClean="0">
                <a:latin typeface="Cambria" pitchFamily="18" charset="0"/>
              </a:rPr>
              <a:t>Must be used when the standard penalty (suspension) exceeds 3 games and that any fine is beyond $200.  </a:t>
            </a:r>
            <a:endParaRPr lang="en-CA" sz="2200" b="1" dirty="0">
              <a:latin typeface="Cambria" pitchFamily="18" charset="0"/>
            </a:endParaRPr>
          </a:p>
          <a:p>
            <a:pPr algn="just"/>
            <a:endParaRPr lang="en-CA" sz="1000" b="1" dirty="0" smtClean="0">
              <a:latin typeface="Cambria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CA" sz="2200" b="1" dirty="0" smtClean="0">
                <a:latin typeface="Cambria" pitchFamily="18" charset="0"/>
              </a:rPr>
              <a:t>A specific Hearing is called; the player and the referee </a:t>
            </a:r>
            <a:r>
              <a:rPr lang="en-CA" sz="2200" b="1" u="sng" dirty="0" smtClean="0">
                <a:latin typeface="Cambria" pitchFamily="18" charset="0"/>
              </a:rPr>
              <a:t>must</a:t>
            </a:r>
            <a:r>
              <a:rPr lang="en-CA" sz="2200" b="1" dirty="0" smtClean="0">
                <a:latin typeface="Cambria" pitchFamily="18" charset="0"/>
              </a:rPr>
              <a:t> be in attendance. The player can bring “witnesses” and the referee can have an advisor – typically the DRC, but someone else can be used.  Also, a representative of the player’s Club is usually required to attend. </a:t>
            </a:r>
          </a:p>
          <a:p>
            <a:pPr algn="just"/>
            <a:endParaRPr lang="en-CA" sz="1000" b="1" dirty="0" smtClean="0">
              <a:latin typeface="Cambria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CA" sz="2200" b="1" dirty="0" smtClean="0">
                <a:latin typeface="Cambria" pitchFamily="18" charset="0"/>
              </a:rPr>
              <a:t>15 days, written, notice must be given for a Hearing.</a:t>
            </a:r>
          </a:p>
        </p:txBody>
      </p:sp>
    </p:spTree>
    <p:extLst>
      <p:ext uri="{BB962C8B-B14F-4D97-AF65-F5344CB8AC3E}">
        <p14:creationId xmlns:p14="http://schemas.microsoft.com/office/powerpoint/2010/main" val="412185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37349"/>
            <a:ext cx="519749" cy="265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361950"/>
            <a:ext cx="268729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609600" y="819150"/>
            <a:ext cx="80010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CA" sz="2400" b="1" u="sng" dirty="0" smtClean="0">
                <a:latin typeface="Cambria" pitchFamily="18" charset="0"/>
              </a:rPr>
              <a:t>DBH</a:t>
            </a:r>
            <a:r>
              <a:rPr lang="en-CA" sz="2400" b="1" dirty="0" smtClean="0">
                <a:latin typeface="Cambria" pitchFamily="18" charset="0"/>
              </a:rPr>
              <a:t> - continued.</a:t>
            </a:r>
          </a:p>
          <a:p>
            <a:pPr algn="just"/>
            <a:endParaRPr lang="en-CA" sz="1000" b="1" dirty="0">
              <a:latin typeface="Cambria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CA" sz="2200" b="1" dirty="0" smtClean="0">
                <a:latin typeface="Cambria" pitchFamily="18" charset="0"/>
              </a:rPr>
              <a:t>A copy of the Referee Dismissal Report MUST be provided to the accused.  </a:t>
            </a:r>
            <a:endParaRPr lang="en-CA" sz="2200" b="1" dirty="0">
              <a:latin typeface="Cambria" pitchFamily="18" charset="0"/>
            </a:endParaRPr>
          </a:p>
          <a:p>
            <a:pPr algn="just"/>
            <a:endParaRPr lang="en-CA" sz="1000" b="1" dirty="0" smtClean="0">
              <a:latin typeface="Cambria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CA" sz="2200" b="1" dirty="0" smtClean="0">
                <a:latin typeface="Cambria" pitchFamily="18" charset="0"/>
              </a:rPr>
              <a:t>Same thing for Special Incident or Referee Assault Reports.</a:t>
            </a:r>
          </a:p>
          <a:p>
            <a:pPr algn="just"/>
            <a:endParaRPr lang="en-CA" sz="10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CA" sz="2200" b="1" dirty="0" smtClean="0">
                <a:solidFill>
                  <a:srgbClr val="FF0000"/>
                </a:solidFill>
                <a:latin typeface="Cambria" pitchFamily="18" charset="0"/>
              </a:rPr>
              <a:t>Therefore, be aware, that you should write your reports with the understanding that if a Hearing is called then the accused WILL be provided a copy. </a:t>
            </a:r>
            <a:endParaRPr lang="en-CA" sz="2400" b="1" dirty="0" smtClean="0">
              <a:solidFill>
                <a:srgbClr val="FF000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16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37349"/>
            <a:ext cx="519749" cy="265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361950"/>
            <a:ext cx="268729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609600" y="819150"/>
            <a:ext cx="8001000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CA" sz="2400" b="1" dirty="0" smtClean="0">
              <a:latin typeface="Cambria" pitchFamily="18" charset="0"/>
            </a:endParaRPr>
          </a:p>
          <a:p>
            <a:pPr algn="just"/>
            <a:endParaRPr lang="en-CA" sz="2400" b="1" dirty="0">
              <a:latin typeface="Cambria" pitchFamily="18" charset="0"/>
            </a:endParaRPr>
          </a:p>
          <a:p>
            <a:pPr algn="just"/>
            <a:endParaRPr lang="en-CA" sz="2400" b="1" dirty="0" smtClean="0">
              <a:latin typeface="Cambria" pitchFamily="18" charset="0"/>
            </a:endParaRPr>
          </a:p>
          <a:p>
            <a:pPr algn="just"/>
            <a:r>
              <a:rPr lang="en-CA" sz="2400" b="1" dirty="0" smtClean="0">
                <a:latin typeface="Cambria" pitchFamily="18" charset="0"/>
              </a:rPr>
              <a:t>And now to the Question…</a:t>
            </a:r>
          </a:p>
          <a:p>
            <a:pPr algn="just"/>
            <a:endParaRPr lang="en-CA" sz="2400" b="1" dirty="0">
              <a:latin typeface="Cambria" pitchFamily="18" charset="0"/>
            </a:endParaRPr>
          </a:p>
          <a:p>
            <a:pPr algn="just"/>
            <a:r>
              <a:rPr lang="en-CA" sz="2400" b="1" dirty="0" smtClean="0">
                <a:latin typeface="Cambria" pitchFamily="18" charset="0"/>
              </a:rPr>
              <a:t>What does EMSA Discipline Panel look for on Referee Reports.</a:t>
            </a:r>
          </a:p>
          <a:p>
            <a:pPr algn="just"/>
            <a:endParaRPr lang="en-CA" sz="2200" b="1" dirty="0" smtClean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34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37349"/>
            <a:ext cx="519749" cy="265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361950"/>
            <a:ext cx="268729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609600" y="819150"/>
            <a:ext cx="800100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n-CA" sz="2200" b="1" dirty="0" smtClean="0">
                <a:latin typeface="Cambria" pitchFamily="18" charset="0"/>
              </a:rPr>
              <a:t>Fill out the front page, and check the appropriate box(es).</a:t>
            </a:r>
          </a:p>
          <a:p>
            <a:pPr algn="just"/>
            <a:endParaRPr lang="en-CA" sz="1000" b="1" dirty="0" smtClean="0">
              <a:latin typeface="Cambria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CA" sz="2200" b="1" dirty="0" smtClean="0">
                <a:latin typeface="Cambria" pitchFamily="18" charset="0"/>
              </a:rPr>
              <a:t>Give a written description of what occurred.</a:t>
            </a:r>
          </a:p>
          <a:p>
            <a:pPr algn="just"/>
            <a:endParaRPr lang="en-CA" sz="1000" b="1" dirty="0" smtClean="0">
              <a:latin typeface="Cambria" pitchFamily="18" charset="0"/>
            </a:endParaRP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CA" b="1" dirty="0" smtClean="0">
                <a:solidFill>
                  <a:srgbClr val="FF0000"/>
                </a:solidFill>
                <a:latin typeface="Cambria" pitchFamily="18" charset="0"/>
              </a:rPr>
              <a:t>EMSA does receive many reports with the boxes checked, but with no written description whatsoever. This is unacceptable.</a:t>
            </a:r>
          </a:p>
          <a:p>
            <a:pPr algn="just"/>
            <a:endParaRPr lang="en-CA" sz="1000" b="1" dirty="0">
              <a:latin typeface="Cambria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CA" sz="2200" b="1" dirty="0" smtClean="0">
                <a:latin typeface="Cambria" pitchFamily="18" charset="0"/>
              </a:rPr>
              <a:t>Do not get personal when writing the report, keep it professional.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n-CA" sz="1000" b="1" dirty="0">
              <a:latin typeface="Cambria" pitchFamily="18" charset="0"/>
            </a:endParaRP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CA" b="1" dirty="0" smtClean="0">
                <a:solidFill>
                  <a:srgbClr val="0070C0"/>
                </a:solidFill>
                <a:latin typeface="Cambria" pitchFamily="18" charset="0"/>
              </a:rPr>
              <a:t>EMSA does receive reports with comments like; “the player was an idiot or an asshole”.</a:t>
            </a:r>
          </a:p>
          <a:p>
            <a:pPr lvl="1" algn="just"/>
            <a:endParaRPr lang="en-CA" sz="1000" b="1" dirty="0" smtClean="0">
              <a:solidFill>
                <a:srgbClr val="0070C0"/>
              </a:solidFill>
              <a:latin typeface="Cambria" pitchFamily="18" charset="0"/>
            </a:endParaRP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CA" b="1" dirty="0" smtClean="0">
                <a:solidFill>
                  <a:srgbClr val="FF0000"/>
                </a:solidFill>
                <a:latin typeface="Cambria" pitchFamily="18" charset="0"/>
              </a:rPr>
              <a:t>Remember the comment earlier, the accused may receive a copy of your report.   </a:t>
            </a:r>
            <a:endParaRPr lang="en-CA" b="1" dirty="0">
              <a:solidFill>
                <a:srgbClr val="FF0000"/>
              </a:solidFill>
              <a:latin typeface="Cambria" pitchFamily="18" charset="0"/>
            </a:endParaRPr>
          </a:p>
          <a:p>
            <a:pPr marL="800100" lvl="1" indent="-342900" algn="just">
              <a:buFont typeface="Arial" pitchFamily="34" charset="0"/>
              <a:buChar char="•"/>
            </a:pPr>
            <a:endParaRPr lang="en-CA" sz="2200" b="1" dirty="0" smtClean="0">
              <a:latin typeface="Cambria" pitchFamily="18" charset="0"/>
            </a:endParaRPr>
          </a:p>
          <a:p>
            <a:pPr marL="800100" lvl="1" indent="-342900" algn="just">
              <a:buFont typeface="Arial" pitchFamily="34" charset="0"/>
              <a:buChar char="•"/>
            </a:pPr>
            <a:endParaRPr lang="en-CA" sz="2200" b="1" dirty="0" smtClean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99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37349"/>
            <a:ext cx="519749" cy="265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361950"/>
            <a:ext cx="268729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609600" y="819150"/>
            <a:ext cx="8001000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n-CA" sz="2200" b="1" dirty="0" smtClean="0">
                <a:latin typeface="Cambria" pitchFamily="18" charset="0"/>
              </a:rPr>
              <a:t>When writing the description of the event, DO NOT EXAGGERATE the offence. That is, do not try and make it appear worse than it really was – to justify the reason for the ejection.</a:t>
            </a:r>
          </a:p>
          <a:p>
            <a:pPr algn="just"/>
            <a:endParaRPr lang="en-CA" sz="1000" b="1" dirty="0" smtClean="0">
              <a:latin typeface="Cambria" pitchFamily="18" charset="0"/>
            </a:endParaRP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CA" b="1" dirty="0">
                <a:solidFill>
                  <a:srgbClr val="FF0000"/>
                </a:solidFill>
                <a:latin typeface="Cambria" pitchFamily="18" charset="0"/>
              </a:rPr>
              <a:t>EMSA receives several reports where the description of the offence has obviously been very exaggerated.  </a:t>
            </a:r>
          </a:p>
          <a:p>
            <a:pPr algn="just"/>
            <a:endParaRPr lang="en-CA" sz="1000" b="1" dirty="0" smtClean="0">
              <a:latin typeface="Cambria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CA" sz="2200" b="1" dirty="0" smtClean="0">
                <a:latin typeface="Cambria" pitchFamily="18" charset="0"/>
              </a:rPr>
              <a:t>Keep the written description of the offence; CONCISE.</a:t>
            </a:r>
          </a:p>
          <a:p>
            <a:pPr algn="just"/>
            <a:endParaRPr lang="en-CA" sz="1000" b="1" dirty="0">
              <a:latin typeface="Cambria" pitchFamily="18" charset="0"/>
            </a:endParaRP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CA" b="1" dirty="0" smtClean="0">
                <a:latin typeface="Cambria" pitchFamily="18" charset="0"/>
              </a:rPr>
              <a:t>On occasion, EMSA does receive written descriptions that go on for several pages. There is no need to write a novel, just detail the facts that caused you to eject the player.  </a:t>
            </a:r>
          </a:p>
        </p:txBody>
      </p:sp>
    </p:spTree>
    <p:extLst>
      <p:ext uri="{BB962C8B-B14F-4D97-AF65-F5344CB8AC3E}">
        <p14:creationId xmlns:p14="http://schemas.microsoft.com/office/powerpoint/2010/main" val="226743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37349"/>
            <a:ext cx="519749" cy="265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361950"/>
            <a:ext cx="268729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609600" y="819150"/>
            <a:ext cx="8001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n-CA" sz="2200" b="1" dirty="0" smtClean="0">
                <a:latin typeface="Cambria" pitchFamily="18" charset="0"/>
              </a:rPr>
              <a:t>Foul &amp; Abusive language.</a:t>
            </a:r>
          </a:p>
          <a:p>
            <a:pPr algn="just"/>
            <a:endParaRPr lang="en-CA" sz="1000" b="1" dirty="0">
              <a:latin typeface="Cambria" pitchFamily="18" charset="0"/>
            </a:endParaRP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CA" b="1" dirty="0" smtClean="0">
                <a:latin typeface="Cambria" pitchFamily="18" charset="0"/>
              </a:rPr>
              <a:t>It is important that when “foul &amp; abusive language” is used then you MUST write in your report what that “foul &amp; abusive language” was.  It is not acceptable to simply write: “player X used foul and abusive language”.</a:t>
            </a:r>
          </a:p>
          <a:p>
            <a:pPr lvl="1" algn="just"/>
            <a:endParaRPr lang="en-CA" sz="1000" dirty="0">
              <a:latin typeface="Cambria" pitchFamily="18" charset="0"/>
            </a:endParaRP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CA" b="1" dirty="0" smtClean="0">
                <a:latin typeface="Cambria" pitchFamily="18" charset="0"/>
              </a:rPr>
              <a:t>If a player says; “you are a </a:t>
            </a:r>
            <a:r>
              <a:rPr lang="en-CA" b="1" dirty="0" smtClean="0">
                <a:latin typeface="Cambria" pitchFamily="18" charset="0"/>
              </a:rPr>
              <a:t>fucking </a:t>
            </a:r>
            <a:r>
              <a:rPr lang="en-CA" b="1" dirty="0">
                <a:latin typeface="Cambria" pitchFamily="18" charset="0"/>
              </a:rPr>
              <a:t>a</a:t>
            </a:r>
            <a:r>
              <a:rPr lang="en-CA" b="1" dirty="0" smtClean="0">
                <a:latin typeface="Cambria" pitchFamily="18" charset="0"/>
              </a:rPr>
              <a:t>sshole</a:t>
            </a:r>
            <a:r>
              <a:rPr lang="en-CA" b="1" dirty="0" smtClean="0">
                <a:latin typeface="Cambria" pitchFamily="18" charset="0"/>
              </a:rPr>
              <a:t>” then you MUST write these words in your report.</a:t>
            </a:r>
          </a:p>
          <a:p>
            <a:pPr lvl="1" algn="just"/>
            <a:endParaRPr lang="en-CA" sz="1000" b="1" dirty="0" smtClean="0">
              <a:solidFill>
                <a:srgbClr val="0070C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43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819150"/>
            <a:ext cx="8001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CA" sz="2200" b="1" dirty="0" smtClean="0">
                <a:latin typeface="Cambria" pitchFamily="18" charset="0"/>
              </a:rPr>
              <a:t>EMSA understands and accepts that, for many of </a:t>
            </a:r>
            <a:r>
              <a:rPr lang="en-CA" sz="2200" b="1" dirty="0" smtClean="0">
                <a:latin typeface="Cambria" pitchFamily="18" charset="0"/>
              </a:rPr>
              <a:t>us, </a:t>
            </a:r>
            <a:r>
              <a:rPr lang="en-CA" sz="2200" b="1" dirty="0" smtClean="0">
                <a:latin typeface="Cambria" pitchFamily="18" charset="0"/>
              </a:rPr>
              <a:t>English is not </a:t>
            </a:r>
            <a:r>
              <a:rPr lang="en-CA" sz="2200" b="1" dirty="0" smtClean="0">
                <a:latin typeface="Cambria" pitchFamily="18" charset="0"/>
              </a:rPr>
              <a:t>our </a:t>
            </a:r>
            <a:r>
              <a:rPr lang="en-CA" sz="2200" b="1" dirty="0" smtClean="0">
                <a:latin typeface="Cambria" pitchFamily="18" charset="0"/>
              </a:rPr>
              <a:t>first language   and  that writing in English can be difficult for some of </a:t>
            </a:r>
            <a:r>
              <a:rPr lang="en-CA" sz="2200" b="1" dirty="0" smtClean="0">
                <a:latin typeface="Cambria" pitchFamily="18" charset="0"/>
              </a:rPr>
              <a:t>us.. </a:t>
            </a:r>
            <a:r>
              <a:rPr lang="en-CA" sz="2200" b="1" dirty="0" smtClean="0">
                <a:latin typeface="Cambria" pitchFamily="18" charset="0"/>
              </a:rPr>
              <a:t>Do not worry about that.</a:t>
            </a:r>
          </a:p>
          <a:p>
            <a:pPr algn="just"/>
            <a:endParaRPr lang="en-CA" sz="2200" b="1" dirty="0">
              <a:latin typeface="Cambria" pitchFamily="18" charset="0"/>
            </a:endParaRPr>
          </a:p>
          <a:p>
            <a:pPr algn="just"/>
            <a:r>
              <a:rPr lang="en-CA" sz="2200" b="1" dirty="0" smtClean="0">
                <a:latin typeface="Cambria" pitchFamily="18" charset="0"/>
              </a:rPr>
              <a:t>We</a:t>
            </a:r>
            <a:r>
              <a:rPr lang="en-CA" sz="2200" b="1" dirty="0" smtClean="0">
                <a:latin typeface="Cambria" pitchFamily="18" charset="0"/>
              </a:rPr>
              <a:t> </a:t>
            </a:r>
            <a:r>
              <a:rPr lang="en-CA" sz="2200" b="1" dirty="0" smtClean="0">
                <a:latin typeface="Cambria" pitchFamily="18" charset="0"/>
              </a:rPr>
              <a:t>have probably read over 2,000 Dismissal Reports. There has not been one report that I have not been able to understand. Yes, some have been difficult, but not one have I not been able to understand.</a:t>
            </a:r>
            <a:r>
              <a:rPr lang="en-CA" b="1" dirty="0" smtClean="0">
                <a:solidFill>
                  <a:srgbClr val="FF0000"/>
                </a:solidFill>
                <a:latin typeface="Cambria" pitchFamily="18" charset="0"/>
              </a:rPr>
              <a:t>   </a:t>
            </a:r>
            <a:endParaRPr lang="en-CA" b="1" dirty="0">
              <a:solidFill>
                <a:srgbClr val="FF0000"/>
              </a:solidFill>
              <a:latin typeface="Cambria" pitchFamily="18" charset="0"/>
            </a:endParaRPr>
          </a:p>
          <a:p>
            <a:pPr marL="800100" lvl="1" indent="-342900" algn="just">
              <a:buFont typeface="Arial" pitchFamily="34" charset="0"/>
              <a:buChar char="•"/>
            </a:pPr>
            <a:endParaRPr lang="en-CA" sz="2200" b="1" dirty="0" smtClean="0">
              <a:latin typeface="Cambria" pitchFamily="18" charset="0"/>
            </a:endParaRPr>
          </a:p>
          <a:p>
            <a:pPr marL="800100" lvl="1" indent="-342900" algn="just">
              <a:buFont typeface="Arial" pitchFamily="34" charset="0"/>
              <a:buChar char="•"/>
            </a:pPr>
            <a:endParaRPr lang="en-CA" sz="2200" b="1" dirty="0" smtClean="0">
              <a:latin typeface="Cambria" pitchFamily="18" charset="0"/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37349"/>
            <a:ext cx="519749" cy="265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361950"/>
            <a:ext cx="268729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866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819150"/>
            <a:ext cx="8001000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n-CA" sz="2200" b="1" dirty="0" smtClean="0">
                <a:latin typeface="Cambria" pitchFamily="18" charset="0"/>
              </a:rPr>
              <a:t>Racial Comments…</a:t>
            </a:r>
          </a:p>
          <a:p>
            <a:pPr marL="800100" lvl="1" indent="-342900" algn="just">
              <a:buFont typeface="Arial" pitchFamily="34" charset="0"/>
              <a:buChar char="•"/>
            </a:pPr>
            <a:endParaRPr lang="en-CA" sz="1000" b="1" dirty="0">
              <a:latin typeface="Cambria" pitchFamily="18" charset="0"/>
            </a:endParaRP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CA" b="1" dirty="0" smtClean="0">
                <a:latin typeface="Cambria" pitchFamily="18" charset="0"/>
              </a:rPr>
              <a:t>It is extremely unfortunate, but in 2012 outdoor season, we saw a marked increase in the number of cases reporting racial comments.</a:t>
            </a:r>
          </a:p>
          <a:p>
            <a:pPr lvl="1" algn="just"/>
            <a:r>
              <a:rPr lang="en-CA" sz="1000" b="1" dirty="0" smtClean="0">
                <a:latin typeface="Cambria" pitchFamily="18" charset="0"/>
              </a:rPr>
              <a:t> 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CA" b="1" dirty="0" smtClean="0">
                <a:latin typeface="Cambria" pitchFamily="18" charset="0"/>
              </a:rPr>
              <a:t>Any form of racial comment from either players, coaches, managers or spectators IS NOT ACCEPTABLE and MUST BE REPORTED. </a:t>
            </a:r>
          </a:p>
          <a:p>
            <a:pPr algn="just"/>
            <a:endParaRPr lang="en-CA" sz="1000" b="1" dirty="0" smtClean="0">
              <a:latin typeface="Cambria" pitchFamily="18" charset="0"/>
            </a:endParaRPr>
          </a:p>
          <a:p>
            <a:pPr marL="1085850" lvl="2" indent="-171450" algn="just">
              <a:buFont typeface="Arial" pitchFamily="34" charset="0"/>
              <a:buChar char="•"/>
            </a:pPr>
            <a:r>
              <a:rPr lang="en-CA" b="1" dirty="0" smtClean="0">
                <a:solidFill>
                  <a:srgbClr val="FF0000"/>
                </a:solidFill>
                <a:latin typeface="Cambria" pitchFamily="18" charset="0"/>
              </a:rPr>
              <a:t>It is important that you report, in detail, any racist comments.</a:t>
            </a:r>
            <a:endParaRPr lang="en-CA" b="1" dirty="0">
              <a:solidFill>
                <a:srgbClr val="FF0000"/>
              </a:solidFill>
              <a:latin typeface="Cambria" pitchFamily="18" charset="0"/>
            </a:endParaRPr>
          </a:p>
          <a:p>
            <a:pPr algn="just"/>
            <a:endParaRPr lang="en-CA" sz="1000" b="1" dirty="0" smtClean="0">
              <a:latin typeface="Cambria" pitchFamily="18" charset="0"/>
            </a:endParaRPr>
          </a:p>
          <a:p>
            <a:pPr algn="just"/>
            <a:endParaRPr lang="en-CA" sz="1000" b="1" dirty="0" smtClean="0">
              <a:latin typeface="Cambria" pitchFamily="18" charset="0"/>
            </a:endParaRPr>
          </a:p>
          <a:p>
            <a:pPr algn="just"/>
            <a:endParaRPr lang="en-CA" sz="1000" b="1" dirty="0" smtClean="0">
              <a:latin typeface="Cambria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en-CA" sz="1000" b="1" dirty="0">
              <a:latin typeface="Cambria" pitchFamily="18" charset="0"/>
            </a:endParaRPr>
          </a:p>
          <a:p>
            <a:pPr lvl="1" algn="just"/>
            <a:endParaRPr lang="en-CA" sz="2200" b="1" dirty="0" smtClean="0">
              <a:latin typeface="Cambria" pitchFamily="18" charset="0"/>
            </a:endParaRPr>
          </a:p>
          <a:p>
            <a:pPr marL="800100" lvl="1" indent="-342900" algn="just">
              <a:buFont typeface="Arial" pitchFamily="34" charset="0"/>
              <a:buChar char="•"/>
            </a:pPr>
            <a:endParaRPr lang="en-CA" sz="2200" b="1" dirty="0" smtClean="0">
              <a:latin typeface="Cambria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5386110"/>
              </p:ext>
            </p:extLst>
          </p:nvPr>
        </p:nvGraphicFramePr>
        <p:xfrm>
          <a:off x="1295400" y="3790950"/>
          <a:ext cx="6934200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8709"/>
                <a:gridCol w="3624291"/>
                <a:gridCol w="1981200"/>
              </a:tblGrid>
              <a:tr h="37084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CA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1.73</a:t>
                      </a:r>
                      <a:endParaRPr kumimoji="0" lang="en-CA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en-CA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Dismissed or reported by a game official or other registrant for </a:t>
                      </a:r>
                      <a:r>
                        <a:rPr kumimoji="0" lang="en-CA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racist or sexist comments</a:t>
                      </a:r>
                      <a:r>
                        <a:rPr kumimoji="0" lang="en-CA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made during the game or in the vicinity of the playing field either during or after the game</a:t>
                      </a:r>
                      <a:endParaRPr kumimoji="0" lang="en-CA" sz="12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CA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to 3 month </a:t>
                      </a:r>
                      <a:r>
                        <a:rPr kumimoji="0" lang="en-CA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suspension</a:t>
                      </a:r>
                      <a:endParaRPr lang="en-CA" b="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37349"/>
            <a:ext cx="519749" cy="265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361950"/>
            <a:ext cx="268729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23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37349"/>
            <a:ext cx="519749" cy="265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361950"/>
            <a:ext cx="268729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609600" y="819150"/>
            <a:ext cx="8001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CA" b="1" dirty="0" smtClean="0">
                <a:latin typeface="Cambria" pitchFamily="18" charset="0"/>
              </a:rPr>
              <a:t>It would be nice if all Reports were typed rather than handwritten, they are easier to read, as everyone’s handwriting is </a:t>
            </a:r>
            <a:r>
              <a:rPr lang="en-CA" b="1" dirty="0" smtClean="0">
                <a:latin typeface="Cambria" pitchFamily="18" charset="0"/>
              </a:rPr>
              <a:t>different</a:t>
            </a:r>
            <a:endParaRPr lang="en-CA" b="1" dirty="0" smtClean="0">
              <a:latin typeface="Cambria" pitchFamily="18" charset="0"/>
            </a:endParaRPr>
          </a:p>
          <a:p>
            <a:pPr algn="just"/>
            <a:endParaRPr lang="en-CA" sz="1000" b="1" dirty="0" smtClean="0">
              <a:latin typeface="Cambria" pitchFamily="18" charset="0"/>
            </a:endParaRPr>
          </a:p>
          <a:p>
            <a:pPr algn="just"/>
            <a:r>
              <a:rPr lang="en-CA" b="1" dirty="0" smtClean="0">
                <a:latin typeface="Cambria" pitchFamily="18" charset="0"/>
              </a:rPr>
              <a:t>For those of you that have your own personal computer, then it would be preferred if you could use that option.</a:t>
            </a:r>
          </a:p>
          <a:p>
            <a:pPr algn="just"/>
            <a:endParaRPr lang="en-CA" sz="1000" b="1" dirty="0">
              <a:latin typeface="Cambria" pitchFamily="18" charset="0"/>
            </a:endParaRPr>
          </a:p>
          <a:p>
            <a:pPr algn="just"/>
            <a:r>
              <a:rPr lang="en-CA" b="1" dirty="0" smtClean="0">
                <a:latin typeface="Cambria" pitchFamily="18" charset="0"/>
              </a:rPr>
              <a:t>I have copies of “pdf – fillable forms” if anyone would like copies, </a:t>
            </a:r>
            <a:r>
              <a:rPr lang="en-CA" b="1" dirty="0" smtClean="0">
                <a:latin typeface="Cambria" pitchFamily="18" charset="0"/>
              </a:rPr>
              <a:t>they should also be available on our website</a:t>
            </a:r>
            <a:endParaRPr lang="en-CA" sz="2200" b="1" dirty="0" smtClean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209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361950"/>
            <a:ext cx="268729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61950"/>
            <a:ext cx="519749" cy="265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685801" y="1047750"/>
            <a:ext cx="7696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CA" sz="2400" b="1" dirty="0" smtClean="0">
                <a:latin typeface="Cambria" pitchFamily="18" charset="0"/>
              </a:rPr>
              <a:t>Leading up to getting assignments…</a:t>
            </a:r>
          </a:p>
          <a:p>
            <a:pPr algn="just"/>
            <a:endParaRPr lang="en-CA" sz="2400" b="1" dirty="0">
              <a:latin typeface="Cambria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CA" sz="2400" b="1" dirty="0" smtClean="0">
                <a:latin typeface="Cambria" pitchFamily="18" charset="0"/>
              </a:rPr>
              <a:t>Getting yourself prepared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CA" sz="2400" b="1" dirty="0" smtClean="0">
                <a:latin typeface="Cambria" pitchFamily="18" charset="0"/>
              </a:rPr>
              <a:t>Getting your gear prepared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CA" sz="2400" b="1" dirty="0" smtClean="0">
                <a:latin typeface="Cambria" pitchFamily="18" charset="0"/>
              </a:rPr>
              <a:t>Setting up your refcenter.com account…properly!</a:t>
            </a:r>
          </a:p>
        </p:txBody>
      </p:sp>
    </p:spTree>
    <p:extLst>
      <p:ext uri="{BB962C8B-B14F-4D97-AF65-F5344CB8AC3E}">
        <p14:creationId xmlns:p14="http://schemas.microsoft.com/office/powerpoint/2010/main" val="405264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37349"/>
            <a:ext cx="519749" cy="265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361950"/>
            <a:ext cx="268729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609600" y="819150"/>
            <a:ext cx="8001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3600" b="1" dirty="0" smtClean="0">
                <a:latin typeface="Cambria" pitchFamily="18" charset="0"/>
              </a:rPr>
              <a:t> - Report Writing - </a:t>
            </a:r>
          </a:p>
          <a:p>
            <a:pPr algn="ctr"/>
            <a:endParaRPr lang="en-CA" sz="3600" b="1" dirty="0" smtClean="0">
              <a:latin typeface="Cambria" pitchFamily="18" charset="0"/>
            </a:endParaRPr>
          </a:p>
          <a:p>
            <a:pPr algn="ctr"/>
            <a:r>
              <a:rPr lang="en-CA" sz="3600" b="1" i="1" dirty="0" smtClean="0">
                <a:latin typeface="Cambria" pitchFamily="18" charset="0"/>
              </a:rPr>
              <a:t>A brief guide to writing a successful report</a:t>
            </a:r>
          </a:p>
        </p:txBody>
      </p:sp>
    </p:spTree>
    <p:extLst>
      <p:ext uri="{BB962C8B-B14F-4D97-AF65-F5344CB8AC3E}">
        <p14:creationId xmlns:p14="http://schemas.microsoft.com/office/powerpoint/2010/main" val="367209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37349"/>
            <a:ext cx="519749" cy="265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361950"/>
            <a:ext cx="268729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609600" y="819150"/>
            <a:ext cx="8001000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CA" sz="3600" b="1" dirty="0" smtClean="0">
                <a:latin typeface="Cambria" pitchFamily="18" charset="0"/>
              </a:rPr>
              <a:t>What goes into a written report?</a:t>
            </a:r>
          </a:p>
          <a:p>
            <a:pPr algn="just"/>
            <a:endParaRPr lang="en-CA" sz="3600" b="1" dirty="0" smtClean="0">
              <a:latin typeface="Cambria" pitchFamily="18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en-CA" sz="2800" b="1" dirty="0" smtClean="0">
                <a:latin typeface="Cambria" pitchFamily="18" charset="0"/>
              </a:rPr>
              <a:t> just the facts</a:t>
            </a:r>
          </a:p>
          <a:p>
            <a:pPr lvl="1" algn="just">
              <a:buFont typeface="Arial" pitchFamily="34" charset="0"/>
              <a:buChar char="•"/>
            </a:pPr>
            <a:r>
              <a:rPr lang="en-CA" sz="2800" b="1" dirty="0" smtClean="0">
                <a:latin typeface="Cambria" pitchFamily="18" charset="0"/>
              </a:rPr>
              <a:t> No exaggerations/opinions</a:t>
            </a:r>
          </a:p>
          <a:p>
            <a:pPr lvl="1" algn="just">
              <a:buFont typeface="Arial" pitchFamily="34" charset="0"/>
              <a:buChar char="•"/>
            </a:pPr>
            <a:r>
              <a:rPr lang="en-CA" sz="2800" b="1" dirty="0" smtClean="0">
                <a:latin typeface="Cambria" pitchFamily="18" charset="0"/>
              </a:rPr>
              <a:t> details</a:t>
            </a:r>
          </a:p>
          <a:p>
            <a:pPr lvl="2" algn="just">
              <a:buFont typeface="Arial" pitchFamily="34" charset="0"/>
              <a:buChar char="•"/>
            </a:pPr>
            <a:r>
              <a:rPr lang="en-CA" sz="2800" b="1" dirty="0" smtClean="0">
                <a:latin typeface="Cambria" pitchFamily="18" charset="0"/>
              </a:rPr>
              <a:t> everything – don’t leave anything out</a:t>
            </a:r>
          </a:p>
          <a:p>
            <a:pPr lvl="1" algn="just">
              <a:buFont typeface="Arial" pitchFamily="34" charset="0"/>
              <a:buChar char="•"/>
            </a:pPr>
            <a:r>
              <a:rPr lang="en-CA" sz="2800" b="1" dirty="0" smtClean="0">
                <a:latin typeface="Cambria" pitchFamily="18" charset="0"/>
              </a:rPr>
              <a:t> proper terminology is key</a:t>
            </a:r>
          </a:p>
        </p:txBody>
      </p:sp>
    </p:spTree>
    <p:extLst>
      <p:ext uri="{BB962C8B-B14F-4D97-AF65-F5344CB8AC3E}">
        <p14:creationId xmlns:p14="http://schemas.microsoft.com/office/powerpoint/2010/main" val="3672097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37349"/>
            <a:ext cx="519749" cy="265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361950"/>
            <a:ext cx="268729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609600" y="819150"/>
            <a:ext cx="8001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CA" sz="3600" b="1" dirty="0" smtClean="0">
                <a:latin typeface="Cambria" pitchFamily="18" charset="0"/>
              </a:rPr>
              <a:t>Is there a format?</a:t>
            </a:r>
          </a:p>
          <a:p>
            <a:pPr lvl="1" algn="just">
              <a:buFont typeface="Arial" pitchFamily="34" charset="0"/>
              <a:buChar char="•"/>
            </a:pPr>
            <a:r>
              <a:rPr lang="en-CA" sz="2800" b="1" dirty="0" smtClean="0">
                <a:latin typeface="Cambria" pitchFamily="18" charset="0"/>
              </a:rPr>
              <a:t> Not really – </a:t>
            </a:r>
            <a:r>
              <a:rPr lang="en-CA" sz="2800" b="1" i="1" dirty="0" smtClean="0">
                <a:latin typeface="Cambria" pitchFamily="18" charset="0"/>
              </a:rPr>
              <a:t>everyone is different</a:t>
            </a:r>
          </a:p>
          <a:p>
            <a:pPr lvl="2" algn="just">
              <a:buFont typeface="Arial" pitchFamily="34" charset="0"/>
              <a:buChar char="•"/>
            </a:pPr>
            <a:r>
              <a:rPr lang="en-CA" sz="2800" b="1" i="1" dirty="0" smtClean="0">
                <a:latin typeface="Cambria" pitchFamily="18" charset="0"/>
              </a:rPr>
              <a:t> </a:t>
            </a:r>
            <a:r>
              <a:rPr lang="en-CA" sz="2800" b="1" dirty="0" smtClean="0">
                <a:latin typeface="Cambria" pitchFamily="18" charset="0"/>
              </a:rPr>
              <a:t>Take a grade school approach</a:t>
            </a:r>
          </a:p>
          <a:p>
            <a:pPr lvl="3" algn="just">
              <a:buFont typeface="Arial" pitchFamily="34" charset="0"/>
              <a:buChar char="•"/>
            </a:pPr>
            <a:r>
              <a:rPr lang="en-CA" sz="2800" b="1" dirty="0" smtClean="0">
                <a:latin typeface="Cambria" pitchFamily="18" charset="0"/>
              </a:rPr>
              <a:t> The 5W’s ... </a:t>
            </a:r>
            <a:r>
              <a:rPr lang="en-CA" sz="2800" b="1" i="1" dirty="0" smtClean="0">
                <a:latin typeface="Cambria" pitchFamily="18" charset="0"/>
              </a:rPr>
              <a:t>and an H!</a:t>
            </a:r>
            <a:endParaRPr lang="en-CA" sz="2800" b="1" dirty="0" smtClean="0">
              <a:latin typeface="Cambria" pitchFamily="18" charset="0"/>
            </a:endParaRPr>
          </a:p>
          <a:p>
            <a:pPr lvl="4" algn="just">
              <a:buFont typeface="Arial" pitchFamily="34" charset="0"/>
              <a:buChar char="•"/>
            </a:pPr>
            <a:r>
              <a:rPr lang="en-CA" sz="2400" b="1" dirty="0" smtClean="0">
                <a:latin typeface="Cambria" pitchFamily="18" charset="0"/>
              </a:rPr>
              <a:t> Who did it?</a:t>
            </a:r>
          </a:p>
          <a:p>
            <a:pPr lvl="4" algn="just">
              <a:buFont typeface="Arial" pitchFamily="34" charset="0"/>
              <a:buChar char="•"/>
            </a:pPr>
            <a:r>
              <a:rPr lang="en-CA" sz="2400" b="1" dirty="0" smtClean="0">
                <a:latin typeface="Cambria" pitchFamily="18" charset="0"/>
              </a:rPr>
              <a:t> When did they do it?</a:t>
            </a:r>
          </a:p>
          <a:p>
            <a:pPr lvl="4" algn="just">
              <a:buFont typeface="Arial" pitchFamily="34" charset="0"/>
              <a:buChar char="•"/>
            </a:pPr>
            <a:r>
              <a:rPr lang="en-CA" sz="2400" b="1" dirty="0" smtClean="0">
                <a:latin typeface="Cambria" pitchFamily="18" charset="0"/>
              </a:rPr>
              <a:t> Where did they do it?</a:t>
            </a:r>
          </a:p>
          <a:p>
            <a:pPr lvl="4" algn="just">
              <a:buFont typeface="Arial" pitchFamily="34" charset="0"/>
              <a:buChar char="•"/>
            </a:pPr>
            <a:r>
              <a:rPr lang="en-CA" sz="2400" b="1" dirty="0" smtClean="0">
                <a:latin typeface="Cambria" pitchFamily="18" charset="0"/>
              </a:rPr>
              <a:t> What did they do?</a:t>
            </a:r>
          </a:p>
          <a:p>
            <a:pPr lvl="4" algn="just">
              <a:buFont typeface="Arial" pitchFamily="34" charset="0"/>
              <a:buChar char="•"/>
            </a:pPr>
            <a:r>
              <a:rPr lang="en-CA" sz="2400" b="1" dirty="0" smtClean="0">
                <a:latin typeface="Cambria" pitchFamily="18" charset="0"/>
              </a:rPr>
              <a:t> How did they do it?</a:t>
            </a:r>
          </a:p>
          <a:p>
            <a:pPr lvl="4" algn="just">
              <a:buFont typeface="Arial" pitchFamily="34" charset="0"/>
              <a:buChar char="•"/>
            </a:pPr>
            <a:r>
              <a:rPr lang="en-CA" sz="2400" b="1" dirty="0" smtClean="0">
                <a:latin typeface="Cambria" pitchFamily="18" charset="0"/>
              </a:rPr>
              <a:t> Why did you do what you did?</a:t>
            </a:r>
          </a:p>
        </p:txBody>
      </p:sp>
    </p:spTree>
    <p:extLst>
      <p:ext uri="{BB962C8B-B14F-4D97-AF65-F5344CB8AC3E}">
        <p14:creationId xmlns:p14="http://schemas.microsoft.com/office/powerpoint/2010/main" val="3672097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37349"/>
            <a:ext cx="519749" cy="265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361950"/>
            <a:ext cx="268729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609600" y="819150"/>
            <a:ext cx="8001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CA" sz="3600" b="1" dirty="0" smtClean="0">
                <a:latin typeface="Cambria" pitchFamily="18" charset="0"/>
              </a:rPr>
              <a:t>Writing up a major incident</a:t>
            </a:r>
          </a:p>
          <a:p>
            <a:pPr algn="just"/>
            <a:endParaRPr lang="en-CA" sz="3600" b="1" dirty="0" smtClean="0">
              <a:latin typeface="Cambria" pitchFamily="18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en-CA" sz="2400" b="1" dirty="0" smtClean="0">
                <a:latin typeface="Cambria" pitchFamily="18" charset="0"/>
              </a:rPr>
              <a:t> write up everything</a:t>
            </a:r>
          </a:p>
          <a:p>
            <a:pPr lvl="1" algn="just">
              <a:buFont typeface="Arial" pitchFamily="34" charset="0"/>
              <a:buChar char="•"/>
            </a:pPr>
            <a:r>
              <a:rPr lang="en-CA" sz="2400" b="1" dirty="0" smtClean="0">
                <a:latin typeface="Cambria" pitchFamily="18" charset="0"/>
              </a:rPr>
              <a:t> from start of the incident to the end</a:t>
            </a:r>
          </a:p>
          <a:p>
            <a:pPr lvl="2" algn="just">
              <a:buFont typeface="Arial" pitchFamily="34" charset="0"/>
              <a:buChar char="•"/>
            </a:pPr>
            <a:r>
              <a:rPr lang="en-CA" sz="2400" b="1" dirty="0" smtClean="0">
                <a:latin typeface="Cambria" pitchFamily="18" charset="0"/>
              </a:rPr>
              <a:t>(and any recurring issues)</a:t>
            </a:r>
          </a:p>
        </p:txBody>
      </p:sp>
    </p:spTree>
    <p:extLst>
      <p:ext uri="{BB962C8B-B14F-4D97-AF65-F5344CB8AC3E}">
        <p14:creationId xmlns:p14="http://schemas.microsoft.com/office/powerpoint/2010/main" val="367209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37349"/>
            <a:ext cx="519749" cy="265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361950"/>
            <a:ext cx="268729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609600" y="819150"/>
            <a:ext cx="80010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3600" b="1" dirty="0" smtClean="0">
                <a:latin typeface="Cambria" pitchFamily="18" charset="0"/>
              </a:rPr>
              <a:t>The Take-Home Message</a:t>
            </a:r>
          </a:p>
          <a:p>
            <a:pPr>
              <a:buFont typeface="Arial" pitchFamily="34" charset="0"/>
              <a:buChar char="•"/>
            </a:pPr>
            <a:endParaRPr lang="en-CA" sz="2800" b="1" dirty="0" smtClean="0">
              <a:latin typeface="Cambr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CA" sz="2800" b="1" dirty="0" smtClean="0">
                <a:latin typeface="Cambria" pitchFamily="18" charset="0"/>
              </a:rPr>
              <a:t> Serious component of our jobs</a:t>
            </a:r>
          </a:p>
          <a:p>
            <a:pPr>
              <a:buFont typeface="Arial" pitchFamily="34" charset="0"/>
              <a:buChar char="•"/>
            </a:pPr>
            <a:r>
              <a:rPr lang="en-CA" sz="2800" b="1" dirty="0" smtClean="0">
                <a:latin typeface="Cambria" pitchFamily="18" charset="0"/>
              </a:rPr>
              <a:t> Requirement to maintain consistency</a:t>
            </a:r>
          </a:p>
          <a:p>
            <a:pPr>
              <a:buFont typeface="Arial" pitchFamily="34" charset="0"/>
              <a:buChar char="•"/>
            </a:pPr>
            <a:r>
              <a:rPr lang="en-CA" sz="2800" b="1" dirty="0" smtClean="0">
                <a:latin typeface="Cambria" pitchFamily="18" charset="0"/>
              </a:rPr>
              <a:t> Paint a picture</a:t>
            </a:r>
          </a:p>
          <a:p>
            <a:pPr lvl="1"/>
            <a:r>
              <a:rPr lang="en-CA" sz="2800" b="1" dirty="0" smtClean="0">
                <a:latin typeface="Cambria" pitchFamily="18" charset="0"/>
              </a:rPr>
              <a:t> – with the facts and proper soccer referee lingo</a:t>
            </a:r>
          </a:p>
          <a:p>
            <a:pPr>
              <a:buFont typeface="Arial" pitchFamily="34" charset="0"/>
              <a:buChar char="•"/>
            </a:pPr>
            <a:r>
              <a:rPr lang="en-CA" sz="2800" b="1" dirty="0" smtClean="0">
                <a:latin typeface="Cambria" pitchFamily="18" charset="0"/>
              </a:rPr>
              <a:t> Be sure to fill out the proper forms </a:t>
            </a:r>
          </a:p>
          <a:p>
            <a:pPr lvl="1"/>
            <a:r>
              <a:rPr lang="en-CA" sz="2800" b="1" dirty="0" smtClean="0">
                <a:latin typeface="Cambria" pitchFamily="18" charset="0"/>
              </a:rPr>
              <a:t>- to their entirety</a:t>
            </a:r>
          </a:p>
        </p:txBody>
      </p:sp>
    </p:spTree>
    <p:extLst>
      <p:ext uri="{BB962C8B-B14F-4D97-AF65-F5344CB8AC3E}">
        <p14:creationId xmlns:p14="http://schemas.microsoft.com/office/powerpoint/2010/main" val="367209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37349"/>
            <a:ext cx="519749" cy="265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361950"/>
            <a:ext cx="268729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609600" y="819150"/>
            <a:ext cx="800100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3600" b="1" dirty="0" smtClean="0">
                <a:latin typeface="Cambria" pitchFamily="18" charset="0"/>
              </a:rPr>
              <a:t>Questions?</a:t>
            </a:r>
          </a:p>
          <a:p>
            <a:pPr algn="ctr"/>
            <a:endParaRPr lang="en-CA" sz="3600" b="1" dirty="0" smtClean="0">
              <a:latin typeface="Cambria" pitchFamily="18" charset="0"/>
            </a:endParaRPr>
          </a:p>
          <a:p>
            <a:pPr algn="ctr"/>
            <a:r>
              <a:rPr lang="en-CA" sz="3600" b="1" dirty="0" smtClean="0">
                <a:latin typeface="Cambria" pitchFamily="18" charset="0"/>
              </a:rPr>
              <a:t>Help EMSA &amp; EMSRA Help You!</a:t>
            </a:r>
          </a:p>
          <a:p>
            <a:pPr algn="ctr"/>
            <a:endParaRPr lang="en-CA" sz="3600" b="1" dirty="0" smtClean="0">
              <a:latin typeface="Cambria" pitchFamily="18" charset="0"/>
            </a:endParaRPr>
          </a:p>
          <a:p>
            <a:pPr algn="ctr"/>
            <a:endParaRPr lang="en-CA" sz="2800" b="1" dirty="0" smtClean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209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37349"/>
            <a:ext cx="519749" cy="265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361950"/>
            <a:ext cx="268729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609600" y="819150"/>
            <a:ext cx="800100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3600" b="1" dirty="0" smtClean="0">
                <a:latin typeface="Cambria" pitchFamily="18" charset="0"/>
              </a:rPr>
              <a:t>Things to keep in mind in 2016</a:t>
            </a:r>
            <a:endParaRPr lang="en-CA" sz="3600" b="1" dirty="0" smtClean="0">
              <a:latin typeface="Cambria" pitchFamily="18" charset="0"/>
            </a:endParaRPr>
          </a:p>
          <a:p>
            <a:pPr algn="ctr"/>
            <a:endParaRPr lang="en-CA" sz="3600" b="1" dirty="0" smtClean="0">
              <a:latin typeface="Cambria" pitchFamily="18" charset="0"/>
            </a:endParaRP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CA" sz="3600" b="1" dirty="0" smtClean="0">
                <a:latin typeface="Cambria" pitchFamily="18" charset="0"/>
              </a:rPr>
              <a:t>Match observation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CA" sz="3600" b="1" dirty="0" smtClean="0">
                <a:latin typeface="Cambria" pitchFamily="18" charset="0"/>
              </a:rPr>
              <a:t>Team “Bylaw” Enforcement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CA" sz="3600" b="1" dirty="0" smtClean="0">
                <a:latin typeface="Cambria" pitchFamily="18" charset="0"/>
              </a:rPr>
              <a:t>Deviations</a:t>
            </a:r>
            <a:endParaRPr lang="en-CA" sz="3600" b="1" dirty="0" smtClean="0">
              <a:latin typeface="Cambria" pitchFamily="18" charset="0"/>
            </a:endParaRPr>
          </a:p>
          <a:p>
            <a:pPr algn="ctr"/>
            <a:endParaRPr lang="en-CA" sz="3600" b="1" dirty="0" smtClean="0">
              <a:latin typeface="Cambria" pitchFamily="18" charset="0"/>
            </a:endParaRPr>
          </a:p>
          <a:p>
            <a:pPr algn="ctr"/>
            <a:endParaRPr lang="en-CA" sz="2800" b="1" dirty="0" smtClean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07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37349"/>
            <a:ext cx="519749" cy="265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361950"/>
            <a:ext cx="268729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609600" y="819150"/>
            <a:ext cx="80010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3600" b="1" dirty="0" smtClean="0">
                <a:latin typeface="Cambria" pitchFamily="18" charset="0"/>
              </a:rPr>
              <a:t>A few final items…</a:t>
            </a:r>
            <a:endParaRPr lang="en-CA" sz="3600" b="1" dirty="0" smtClean="0">
              <a:latin typeface="Cambria" pitchFamily="18" charset="0"/>
            </a:endParaRPr>
          </a:p>
          <a:p>
            <a:pPr algn="ctr"/>
            <a:endParaRPr lang="en-CA" sz="3600" b="1" dirty="0" smtClean="0">
              <a:latin typeface="Cambria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CA" sz="2800" b="1" dirty="0" smtClean="0">
                <a:latin typeface="Cambria" pitchFamily="18" charset="0"/>
              </a:rPr>
              <a:t>Set up </a:t>
            </a:r>
            <a:r>
              <a:rPr lang="en-CA" sz="2800" b="1" dirty="0" err="1" smtClean="0">
                <a:latin typeface="Cambria" pitchFamily="18" charset="0"/>
              </a:rPr>
              <a:t>refcenter</a:t>
            </a:r>
            <a:r>
              <a:rPr lang="en-CA" sz="2800" b="1" dirty="0" smtClean="0">
                <a:latin typeface="Cambria" pitchFamily="18" charset="0"/>
              </a:rPr>
              <a:t> ASAP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CA" sz="2800" b="1" dirty="0" smtClean="0">
                <a:latin typeface="Cambria" pitchFamily="18" charset="0"/>
              </a:rPr>
              <a:t>If you have ideas of upgrading in the near future follow up with me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CA" sz="2800" b="1" dirty="0" smtClean="0">
                <a:latin typeface="Cambria" pitchFamily="18" charset="0"/>
              </a:rPr>
              <a:t>Register for fitness tests, all of you!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CA" sz="2800" b="1" dirty="0" smtClean="0">
                <a:latin typeface="Cambria" pitchFamily="18" charset="0"/>
              </a:rPr>
              <a:t>Make a plan for yourself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CA" sz="2800" b="1" dirty="0" smtClean="0">
                <a:latin typeface="Cambria" pitchFamily="18" charset="0"/>
              </a:rPr>
              <a:t>Follow the procedures</a:t>
            </a:r>
            <a:endParaRPr lang="en-CA" sz="2800" b="1" dirty="0" smtClean="0">
              <a:latin typeface="Cambria" pitchFamily="18" charset="0"/>
            </a:endParaRPr>
          </a:p>
          <a:p>
            <a:pPr algn="ctr"/>
            <a:endParaRPr lang="en-CA" sz="3600" b="1" dirty="0" smtClean="0">
              <a:latin typeface="Cambria" pitchFamily="18" charset="0"/>
            </a:endParaRPr>
          </a:p>
          <a:p>
            <a:pPr algn="ctr"/>
            <a:endParaRPr lang="en-CA" sz="2800" b="1" dirty="0" smtClean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06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361950"/>
            <a:ext cx="268729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61950"/>
            <a:ext cx="519749" cy="265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685801" y="1047750"/>
            <a:ext cx="7696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CA" sz="2400" b="1" dirty="0" smtClean="0">
                <a:latin typeface="Cambria" pitchFamily="18" charset="0"/>
              </a:rPr>
              <a:t>Game Day Responsibilities…</a:t>
            </a:r>
            <a:endParaRPr lang="en-CA" sz="2400" b="1" dirty="0">
              <a:latin typeface="Cambria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CA" sz="2400" b="1" dirty="0" smtClean="0">
                <a:latin typeface="Cambria" pitchFamily="18" charset="0"/>
              </a:rPr>
              <a:t>Preparedness	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CA" sz="2400" b="1" dirty="0" smtClean="0">
                <a:latin typeface="Cambria" pitchFamily="18" charset="0"/>
              </a:rPr>
              <a:t>Arrival Attire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CA" sz="2400" b="1" dirty="0" smtClean="0">
                <a:latin typeface="Cambria" pitchFamily="18" charset="0"/>
              </a:rPr>
              <a:t>Arrival Time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CA" sz="2400" b="1" dirty="0" smtClean="0">
                <a:latin typeface="Cambria" pitchFamily="18" charset="0"/>
              </a:rPr>
              <a:t>Game Attire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CA" sz="2400" b="1" dirty="0" smtClean="0">
                <a:latin typeface="Cambria" pitchFamily="18" charset="0"/>
              </a:rPr>
              <a:t>Pre-game process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CA" sz="2400" b="1" dirty="0" smtClean="0">
                <a:latin typeface="Cambria" pitchFamily="18" charset="0"/>
              </a:rPr>
              <a:t>Field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CA" sz="2400" b="1" dirty="0" smtClean="0">
                <a:latin typeface="Cambria" pitchFamily="18" charset="0"/>
              </a:rPr>
              <a:t>Player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CA" sz="2400" b="1" dirty="0" smtClean="0">
                <a:latin typeface="Cambria" pitchFamily="18" charset="0"/>
              </a:rPr>
              <a:t>Documents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CA" sz="2400" b="1" dirty="0" smtClean="0">
                <a:latin typeface="Cambria" pitchFamily="18" charset="0"/>
              </a:rPr>
              <a:t>Approach</a:t>
            </a:r>
          </a:p>
        </p:txBody>
      </p:sp>
    </p:spTree>
    <p:extLst>
      <p:ext uri="{BB962C8B-B14F-4D97-AF65-F5344CB8AC3E}">
        <p14:creationId xmlns:p14="http://schemas.microsoft.com/office/powerpoint/2010/main" val="71746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361950"/>
            <a:ext cx="268729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61950"/>
            <a:ext cx="519749" cy="265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685801" y="1047750"/>
            <a:ext cx="7696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CA" sz="2400" b="1" dirty="0" smtClean="0">
                <a:latin typeface="Cambria" pitchFamily="18" charset="0"/>
              </a:rPr>
              <a:t>In game responsibilities…</a:t>
            </a:r>
            <a:endParaRPr lang="en-CA" sz="2400" b="1" dirty="0">
              <a:latin typeface="Cambria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CA" sz="2400" b="1" dirty="0" smtClean="0">
                <a:latin typeface="Cambria" pitchFamily="18" charset="0"/>
              </a:rPr>
              <a:t>Safety – of all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CA" sz="2400" b="1" dirty="0" smtClean="0">
                <a:latin typeface="Cambria" pitchFamily="18" charset="0"/>
              </a:rPr>
              <a:t>Time Keeping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CA" sz="2400" b="1" dirty="0" smtClean="0">
                <a:latin typeface="Cambria" pitchFamily="18" charset="0"/>
              </a:rPr>
              <a:t>Score Keeping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CA" sz="2400" b="1" dirty="0" smtClean="0">
                <a:latin typeface="Cambria" pitchFamily="18" charset="0"/>
              </a:rPr>
              <a:t>Fairness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CA" sz="2400" b="1" dirty="0" smtClean="0">
                <a:latin typeface="Cambria" pitchFamily="18" charset="0"/>
              </a:rPr>
              <a:t>Firmness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CA" sz="2400" b="1" dirty="0" smtClean="0">
                <a:latin typeface="Cambria" pitchFamily="18" charset="0"/>
              </a:rPr>
              <a:t>Consistence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CA" sz="2400" b="1" dirty="0" smtClean="0">
                <a:latin typeface="Cambria" pitchFamily="18" charset="0"/>
              </a:rPr>
              <a:t>Compassion</a:t>
            </a:r>
          </a:p>
        </p:txBody>
      </p:sp>
    </p:spTree>
    <p:extLst>
      <p:ext uri="{BB962C8B-B14F-4D97-AF65-F5344CB8AC3E}">
        <p14:creationId xmlns:p14="http://schemas.microsoft.com/office/powerpoint/2010/main" val="291922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361950"/>
            <a:ext cx="268729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61950"/>
            <a:ext cx="519749" cy="265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685801" y="1047750"/>
            <a:ext cx="7696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CA" sz="2400" b="1" dirty="0" smtClean="0">
                <a:latin typeface="Cambria" pitchFamily="18" charset="0"/>
              </a:rPr>
              <a:t>Post-game responsibilities…</a:t>
            </a:r>
            <a:endParaRPr lang="en-CA" sz="2400" b="1" dirty="0">
              <a:latin typeface="Cambria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CA" sz="2400" b="1" dirty="0" smtClean="0">
                <a:latin typeface="Cambria" pitchFamily="18" charset="0"/>
              </a:rPr>
              <a:t>Documentation	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CA" sz="2400" b="1" dirty="0" smtClean="0">
                <a:latin typeface="Cambria" pitchFamily="18" charset="0"/>
              </a:rPr>
              <a:t>Attitude/Conduct	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CA" sz="2400" b="1" dirty="0" smtClean="0">
                <a:latin typeface="Cambria" pitchFamily="18" charset="0"/>
              </a:rPr>
              <a:t>Personal Reflection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CA" sz="2400" b="1" dirty="0" smtClean="0">
                <a:latin typeface="Cambria" pitchFamily="18" charset="0"/>
              </a:rPr>
              <a:t>Personal Rehabilitation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CA" sz="2400" b="1" dirty="0" smtClean="0">
                <a:latin typeface="Cambria" pitchFamily="18" charset="0"/>
              </a:rPr>
              <a:t>Reporting Scores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CA" sz="2400" b="1" dirty="0" smtClean="0">
                <a:latin typeface="Cambria" pitchFamily="18" charset="0"/>
              </a:rPr>
              <a:t>Reporting Misconduct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CA" sz="2400" b="1" dirty="0" smtClean="0">
                <a:latin typeface="Cambria" pitchFamily="18" charset="0"/>
              </a:rPr>
              <a:t>Reporting Miscellaneous</a:t>
            </a:r>
          </a:p>
          <a:p>
            <a:pPr algn="just"/>
            <a:endParaRPr lang="en-CA" sz="2400" b="1" dirty="0" smtClean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17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502920" y="1809750"/>
            <a:ext cx="8183880" cy="2362200"/>
          </a:xfrm>
        </p:spPr>
        <p:txBody>
          <a:bodyPr anchor="t" anchorCtr="0">
            <a:normAutofit/>
          </a:bodyPr>
          <a:lstStyle>
            <a:extLst/>
          </a:lstStyle>
          <a:p>
            <a:pPr algn="ctr"/>
            <a:r>
              <a:rPr lang="en-US" dirty="0" smtClean="0">
                <a:solidFill>
                  <a:srgbClr val="659A2A"/>
                </a:solidFill>
              </a:rPr>
              <a:t>Understanding Discipline</a:t>
            </a:r>
            <a:br>
              <a:rPr lang="en-US" dirty="0" smtClean="0">
                <a:solidFill>
                  <a:srgbClr val="659A2A"/>
                </a:solidFill>
              </a:rPr>
            </a:br>
            <a:r>
              <a:rPr lang="en-US" dirty="0" smtClean="0">
                <a:solidFill>
                  <a:srgbClr val="659A2A"/>
                </a:solidFill>
              </a:rPr>
              <a:t/>
            </a:r>
            <a:br>
              <a:rPr lang="en-US" dirty="0" smtClean="0">
                <a:solidFill>
                  <a:srgbClr val="659A2A"/>
                </a:solidFill>
              </a:rPr>
            </a:br>
            <a:r>
              <a:rPr lang="en-US" dirty="0" smtClean="0">
                <a:solidFill>
                  <a:srgbClr val="659A2A"/>
                </a:solidFill>
              </a:rPr>
              <a:t>Game Official Reports</a:t>
            </a:r>
            <a:endParaRPr lang="en-US" dirty="0">
              <a:solidFill>
                <a:srgbClr val="659A2A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438150"/>
            <a:ext cx="641388" cy="727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452" y="477121"/>
            <a:ext cx="1579563" cy="807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361950"/>
            <a:ext cx="268729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61950"/>
            <a:ext cx="519749" cy="265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685801" y="1047750"/>
            <a:ext cx="7696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CA" sz="2400" b="1" dirty="0" smtClean="0">
                <a:latin typeface="Cambria" pitchFamily="18" charset="0"/>
              </a:rPr>
              <a:t>Under OSA Policies, District Associations are allowed to use 2 types of Discipline Process. The process used depends on the severity of the offence: </a:t>
            </a:r>
          </a:p>
          <a:p>
            <a:pPr algn="just"/>
            <a:endParaRPr lang="en-CA" sz="2400" b="1" dirty="0">
              <a:latin typeface="Cambria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n-CA" sz="2800" b="1" dirty="0" smtClean="0">
                <a:latin typeface="Cambria" pitchFamily="18" charset="0"/>
              </a:rPr>
              <a:t>DBR</a:t>
            </a:r>
            <a:r>
              <a:rPr lang="en-CA" sz="2400" b="1" dirty="0" smtClean="0">
                <a:latin typeface="Cambria" pitchFamily="18" charset="0"/>
              </a:rPr>
              <a:t> (Discipline By Review)</a:t>
            </a:r>
          </a:p>
          <a:p>
            <a:pPr algn="just"/>
            <a:endParaRPr lang="en-CA" sz="2400" b="1" dirty="0" smtClean="0">
              <a:latin typeface="Cambria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n-CA" sz="2800" b="1" dirty="0" smtClean="0">
                <a:latin typeface="Cambria" pitchFamily="18" charset="0"/>
              </a:rPr>
              <a:t>DBH</a:t>
            </a:r>
            <a:r>
              <a:rPr lang="en-CA" sz="2400" b="1" dirty="0" smtClean="0">
                <a:latin typeface="Cambria" pitchFamily="18" charset="0"/>
              </a:rPr>
              <a:t> (Discipline By Hearing)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n-CA" sz="2400" b="1" dirty="0">
              <a:latin typeface="Cambria" pitchFamily="18" charset="0"/>
            </a:endParaRPr>
          </a:p>
          <a:p>
            <a:pPr algn="just"/>
            <a:r>
              <a:rPr lang="en-CA" sz="2400" b="1" dirty="0" smtClean="0">
                <a:latin typeface="Cambria" pitchFamily="18" charset="0"/>
              </a:rPr>
              <a:t>EMSA uses both types.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819150"/>
            <a:ext cx="8001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CA" sz="2400" b="1" dirty="0" smtClean="0">
                <a:latin typeface="Cambria" pitchFamily="18" charset="0"/>
              </a:rPr>
              <a:t>However, whether EMSA uses DBR or DBH, the penalty imposed must be in accordance with the OSA’s – Standard Penalties For Discipline – CONSISTENCY. </a:t>
            </a:r>
            <a:endParaRPr lang="en-CA" sz="2400" b="1" dirty="0">
              <a:latin typeface="Cambria" pitchFamily="18" charset="0"/>
            </a:endParaRPr>
          </a:p>
          <a:p>
            <a:pPr algn="just"/>
            <a:endParaRPr lang="en-CA" sz="2400" b="1" dirty="0" smtClean="0">
              <a:latin typeface="Cambria" pitchFamily="18" charset="0"/>
            </a:endParaRPr>
          </a:p>
          <a:p>
            <a:pPr algn="just"/>
            <a:r>
              <a:rPr lang="en-CA" sz="2400" b="1" dirty="0" smtClean="0">
                <a:latin typeface="Cambria" pitchFamily="18" charset="0"/>
              </a:rPr>
              <a:t>Those, “Standard Penalties” go on for several pages within the OSA Policies Manual and cover, not only players, but Coaches, Clubs, Administrators, Referees and even District Associations. </a:t>
            </a:r>
          </a:p>
          <a:p>
            <a:pPr algn="just"/>
            <a:endParaRPr lang="en-CA" sz="2400" b="1" dirty="0">
              <a:latin typeface="Cambria" pitchFamily="18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37349"/>
            <a:ext cx="519749" cy="265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361950"/>
            <a:ext cx="268729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010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37349"/>
            <a:ext cx="519749" cy="265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361950"/>
            <a:ext cx="268729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609600" y="666750"/>
            <a:ext cx="8001000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CA" sz="2400" b="1" u="sng" dirty="0" smtClean="0">
                <a:latin typeface="Cambria" pitchFamily="18" charset="0"/>
              </a:rPr>
              <a:t>DBR.</a:t>
            </a:r>
          </a:p>
          <a:p>
            <a:pPr algn="just"/>
            <a:endParaRPr lang="en-CA" sz="1000" b="1" dirty="0">
              <a:latin typeface="Cambria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CA" sz="2200" b="1" dirty="0" smtClean="0">
                <a:latin typeface="Cambria" pitchFamily="18" charset="0"/>
              </a:rPr>
              <a:t>Can be used where the standard penalty (suspension) is up to 3 games and that any fine is $200 or less.  </a:t>
            </a:r>
            <a:endParaRPr lang="en-CA" sz="2200" b="1" dirty="0">
              <a:latin typeface="Cambria" pitchFamily="18" charset="0"/>
            </a:endParaRPr>
          </a:p>
          <a:p>
            <a:pPr algn="just"/>
            <a:endParaRPr lang="en-CA" sz="1000" b="1" dirty="0" smtClean="0">
              <a:latin typeface="Cambria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CA" sz="2200" b="1" dirty="0" smtClean="0">
                <a:latin typeface="Cambria" pitchFamily="18" charset="0"/>
              </a:rPr>
              <a:t>As the acronym implies, the EMSA Discipline Panel will simply “review” each and every referee Dismissal Report.</a:t>
            </a:r>
          </a:p>
          <a:p>
            <a:pPr algn="just"/>
            <a:endParaRPr lang="en-CA" sz="1000" b="1" dirty="0" smtClean="0">
              <a:latin typeface="Cambria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CA" sz="2200" b="1" dirty="0" smtClean="0">
                <a:latin typeface="Cambria" pitchFamily="18" charset="0"/>
              </a:rPr>
              <a:t>If the Discipline Panel accepts the referee report - as presented, then the standard penalty (suspension) is automatically applied</a:t>
            </a:r>
            <a:r>
              <a:rPr lang="en-CA" sz="2200" b="1" dirty="0">
                <a:latin typeface="Cambria" pitchFamily="18" charset="0"/>
              </a:rPr>
              <a:t>.  No Appeal is allowed against DBR decisions</a:t>
            </a:r>
            <a:r>
              <a:rPr lang="en-CA" sz="2200" b="1" dirty="0" smtClean="0">
                <a:latin typeface="Cambria" pitchFamily="18" charset="0"/>
              </a:rPr>
              <a:t>.</a:t>
            </a:r>
            <a:endParaRPr lang="en-CA" sz="2200" b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41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0</TotalTime>
  <Words>1243</Words>
  <Application>Microsoft Office PowerPoint</Application>
  <PresentationFormat>On-screen Show (16:9)</PresentationFormat>
  <Paragraphs>177</Paragraphs>
  <Slides>27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Cambria</vt:lpstr>
      <vt:lpstr>Verdana</vt:lpstr>
      <vt:lpstr>Wingdings 2</vt:lpstr>
      <vt:lpstr>Aspect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Understanding Discipline  Game Official Reports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2013-03-12T02:45:58Z</dcterms:created>
  <dcterms:modified xsi:type="dcterms:W3CDTF">2016-04-14T21:22:41Z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